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87" r:id="rId3"/>
    <p:sldId id="288" r:id="rId4"/>
    <p:sldId id="289" r:id="rId5"/>
    <p:sldId id="290" r:id="rId6"/>
    <p:sldId id="291" r:id="rId7"/>
    <p:sldId id="257" r:id="rId8"/>
    <p:sldId id="274" r:id="rId9"/>
    <p:sldId id="280" r:id="rId10"/>
    <p:sldId id="276" r:id="rId11"/>
    <p:sldId id="282" r:id="rId12"/>
    <p:sldId id="283" r:id="rId13"/>
    <p:sldId id="284" r:id="rId14"/>
    <p:sldId id="281" r:id="rId15"/>
    <p:sldId id="278" r:id="rId16"/>
    <p:sldId id="271" r:id="rId17"/>
    <p:sldId id="269" r:id="rId18"/>
    <p:sldId id="292" r:id="rId19"/>
    <p:sldId id="268" r:id="rId20"/>
    <p:sldId id="293" r:id="rId21"/>
    <p:sldId id="27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E60CF8-F2FD-430D-BF84-A45EC4C15A12}" type="datetimeFigureOut">
              <a:rPr lang="en-US" smtClean="0"/>
              <a:pPr/>
              <a:t>9/22/2012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D150E-E671-4F0F-9A3A-C0CBEF0D578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E60CF8-F2FD-430D-BF84-A45EC4C15A12}" type="datetimeFigureOut">
              <a:rPr lang="en-US" smtClean="0"/>
              <a:pPr/>
              <a:t>9/22/2012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D150E-E671-4F0F-9A3A-C0CBEF0D578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E60CF8-F2FD-430D-BF84-A45EC4C15A12}" type="datetimeFigureOut">
              <a:rPr lang="en-US" smtClean="0"/>
              <a:pPr/>
              <a:t>9/22/2012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D150E-E671-4F0F-9A3A-C0CBEF0D578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E60CF8-F2FD-430D-BF84-A45EC4C15A12}" type="datetimeFigureOut">
              <a:rPr lang="en-US" smtClean="0"/>
              <a:pPr/>
              <a:t>9/22/2012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D150E-E671-4F0F-9A3A-C0CBEF0D578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E60CF8-F2FD-430D-BF84-A45EC4C15A12}" type="datetimeFigureOut">
              <a:rPr lang="en-US" smtClean="0"/>
              <a:pPr/>
              <a:t>9/22/2012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D150E-E671-4F0F-9A3A-C0CBEF0D578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E60CF8-F2FD-430D-BF84-A45EC4C15A12}" type="datetimeFigureOut">
              <a:rPr lang="en-US" smtClean="0"/>
              <a:pPr/>
              <a:t>9/22/2012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CD150E-E671-4F0F-9A3A-C0CBEF0D578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E60CF8-F2FD-430D-BF84-A45EC4C15A12}" type="datetimeFigureOut">
              <a:rPr lang="en-US" smtClean="0"/>
              <a:pPr/>
              <a:t>9/22/2012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CD150E-E671-4F0F-9A3A-C0CBEF0D578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E60CF8-F2FD-430D-BF84-A45EC4C15A12}" type="datetimeFigureOut">
              <a:rPr lang="en-US" smtClean="0"/>
              <a:pPr/>
              <a:t>9/22/2012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CD150E-E671-4F0F-9A3A-C0CBEF0D578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E60CF8-F2FD-430D-BF84-A45EC4C15A12}" type="datetimeFigureOut">
              <a:rPr lang="en-US" smtClean="0"/>
              <a:pPr/>
              <a:t>9/22/2012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CD150E-E671-4F0F-9A3A-C0CBEF0D578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E60CF8-F2FD-430D-BF84-A45EC4C15A12}" type="datetimeFigureOut">
              <a:rPr lang="en-US" smtClean="0"/>
              <a:pPr/>
              <a:t>9/22/2012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CD150E-E671-4F0F-9A3A-C0CBEF0D578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E60CF8-F2FD-430D-BF84-A45EC4C15A12}" type="datetimeFigureOut">
              <a:rPr lang="en-US" smtClean="0"/>
              <a:pPr/>
              <a:t>9/22/2012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CD150E-E671-4F0F-9A3A-C0CBEF0D578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E60CF8-F2FD-430D-BF84-A45EC4C15A12}" type="datetimeFigureOut">
              <a:rPr lang="en-US" smtClean="0"/>
              <a:pPr/>
              <a:t>9/22/2012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CD150E-E671-4F0F-9A3A-C0CBEF0D578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en-US" dirty="0" err="1" smtClean="0"/>
              <a:t>RetailGraph</a:t>
            </a:r>
            <a:r>
              <a:rPr lang="en-US" dirty="0" smtClean="0"/>
              <a:t> 2.3.0.0</a:t>
            </a:r>
            <a:endParaRPr lang="en-US" dirty="0"/>
          </a:p>
        </p:txBody>
      </p:sp>
      <p:sp>
        <p:nvSpPr>
          <p:cNvPr id="3" name="Subtitle 2"/>
          <p:cNvSpPr>
            <a:spLocks noGrp="1"/>
          </p:cNvSpPr>
          <p:nvPr>
            <p:ph type="subTitle" idx="1"/>
          </p:nvPr>
        </p:nvSpPr>
        <p:spPr/>
        <p:txBody>
          <a:bodyPr/>
          <a:lstStyle/>
          <a:p>
            <a:r>
              <a:rPr lang="en-US" dirty="0" smtClean="0"/>
              <a:t>Version Date :22/09/2012</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buNone/>
            </a:pPr>
            <a:r>
              <a:rPr lang="en-US" sz="1600" dirty="0" smtClean="0"/>
              <a:t>Reports</a:t>
            </a:r>
            <a:endParaRPr lang="en-US" sz="1600" dirty="0"/>
          </a:p>
          <a:p>
            <a:r>
              <a:rPr lang="en-US" sz="1600" dirty="0"/>
              <a:t>New Tab Product wise Sales with Product Grouping Options in Refer by wise Sales Report.</a:t>
            </a:r>
          </a:p>
          <a:p>
            <a:endParaRPr lang="en-US" sz="1600" dirty="0"/>
          </a:p>
          <a:p>
            <a:pPr marL="0" indent="0">
              <a:buNone/>
            </a:pPr>
            <a:endParaRPr lang="en-US" sz="1600" dirty="0"/>
          </a:p>
          <a:p>
            <a:pPr>
              <a:buNone/>
            </a:pPr>
            <a:endParaRPr lang="en-US" sz="1400" dirty="0" smtClean="0"/>
          </a:p>
          <a:p>
            <a:pPr>
              <a:buNone/>
            </a:pPr>
            <a:endParaRPr lang="en-US" sz="1400" dirty="0" smtClean="0"/>
          </a:p>
          <a:p>
            <a:endParaRPr lang="en-US" sz="1400" dirty="0"/>
          </a:p>
          <a:p>
            <a:pPr>
              <a:buNone/>
            </a:pPr>
            <a:endParaRPr lang="en-US" sz="1400" dirty="0"/>
          </a:p>
        </p:txBody>
      </p:sp>
      <p:pic>
        <p:nvPicPr>
          <p:cNvPr id="2050" name="Picture 2" descr="C:\Users\kshitij\Desktop\refer by wise sales report.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96454" y="917812"/>
            <a:ext cx="8592546" cy="54864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46841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sz="2200" dirty="0" smtClean="0"/>
              <a:t>Stock Value Column in Stock Ageing Report</a:t>
            </a:r>
          </a:p>
          <a:p>
            <a:pPr>
              <a:buNone/>
            </a:pPr>
            <a:r>
              <a:rPr lang="en-US" sz="1600" dirty="0" smtClean="0"/>
              <a:t>	Stock value according to the age of stock selected is available at the valuation rate</a:t>
            </a:r>
          </a:p>
          <a:p>
            <a:endParaRPr lang="en-US" sz="1400" dirty="0" smtClean="0"/>
          </a:p>
          <a:p>
            <a:endParaRPr lang="en-US" sz="1400" dirty="0" smtClean="0"/>
          </a:p>
          <a:p>
            <a:endParaRPr lang="en-US" sz="1400" dirty="0"/>
          </a:p>
          <a:p>
            <a:pPr>
              <a:buNone/>
            </a:pPr>
            <a:endParaRPr lang="en-US" sz="1400" dirty="0"/>
          </a:p>
        </p:txBody>
      </p:sp>
      <p:pic>
        <p:nvPicPr>
          <p:cNvPr id="1026" name="Picture 2" descr="E:\Stock Ageing.PNG"/>
          <p:cNvPicPr>
            <a:picLocks noChangeAspect="1" noChangeArrowheads="1"/>
          </p:cNvPicPr>
          <p:nvPr/>
        </p:nvPicPr>
        <p:blipFill>
          <a:blip r:embed="rId2"/>
          <a:srcRect/>
          <a:stretch>
            <a:fillRect/>
          </a:stretch>
        </p:blipFill>
        <p:spPr bwMode="auto">
          <a:xfrm>
            <a:off x="152400" y="1371600"/>
            <a:ext cx="8694256" cy="4953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5821363"/>
          </a:xfrm>
        </p:spPr>
        <p:txBody>
          <a:bodyPr>
            <a:normAutofit/>
          </a:bodyPr>
          <a:lstStyle/>
          <a:p>
            <a:r>
              <a:rPr lang="en-US" sz="2400" dirty="0" smtClean="0"/>
              <a:t>Ledger Display in Analysis</a:t>
            </a:r>
          </a:p>
          <a:p>
            <a:pPr>
              <a:buNone/>
            </a:pPr>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1700" dirty="0" smtClean="0"/>
          </a:p>
          <a:p>
            <a:endParaRPr lang="en-US" sz="2400" dirty="0" smtClean="0"/>
          </a:p>
        </p:txBody>
      </p:sp>
      <p:pic>
        <p:nvPicPr>
          <p:cNvPr id="4098" name="Picture 2" descr="E:\Ledger Display.PNG"/>
          <p:cNvPicPr>
            <a:picLocks noChangeAspect="1" noChangeArrowheads="1"/>
          </p:cNvPicPr>
          <p:nvPr/>
        </p:nvPicPr>
        <p:blipFill>
          <a:blip r:embed="rId2"/>
          <a:srcRect/>
          <a:stretch>
            <a:fillRect/>
          </a:stretch>
        </p:blipFill>
        <p:spPr bwMode="auto">
          <a:xfrm>
            <a:off x="0" y="1066800"/>
            <a:ext cx="8839200" cy="50292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5821363"/>
          </a:xfrm>
        </p:spPr>
        <p:txBody>
          <a:bodyPr>
            <a:normAutofit/>
          </a:bodyPr>
          <a:lstStyle/>
          <a:p>
            <a:r>
              <a:rPr lang="en-US" sz="2000" dirty="0" smtClean="0"/>
              <a:t>Date Range in A/c  Group Detail report</a:t>
            </a:r>
          </a:p>
          <a:p>
            <a:pPr>
              <a:buNone/>
            </a:pPr>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1700" dirty="0" smtClean="0"/>
          </a:p>
          <a:p>
            <a:r>
              <a:rPr lang="en-US" sz="2000" dirty="0"/>
              <a:t>Option to set Left/Right Margin &amp; </a:t>
            </a:r>
            <a:r>
              <a:rPr lang="en-US" sz="2000" dirty="0" err="1"/>
              <a:t>No.Of</a:t>
            </a:r>
            <a:r>
              <a:rPr lang="en-US" sz="2000" dirty="0"/>
              <a:t> Columns in Print         Option Window.</a:t>
            </a:r>
          </a:p>
          <a:p>
            <a:endParaRPr lang="en-US" sz="2400" dirty="0" smtClean="0"/>
          </a:p>
        </p:txBody>
      </p:sp>
      <p:pic>
        <p:nvPicPr>
          <p:cNvPr id="5122" name="Picture 2" descr="E:\Account group Details.PNG"/>
          <p:cNvPicPr>
            <a:picLocks noChangeAspect="1" noChangeArrowheads="1"/>
          </p:cNvPicPr>
          <p:nvPr/>
        </p:nvPicPr>
        <p:blipFill>
          <a:blip r:embed="rId2"/>
          <a:srcRect/>
          <a:stretch>
            <a:fillRect/>
          </a:stretch>
        </p:blipFill>
        <p:spPr bwMode="auto">
          <a:xfrm>
            <a:off x="533400" y="914400"/>
            <a:ext cx="7772400" cy="2286000"/>
          </a:xfrm>
          <a:prstGeom prst="rect">
            <a:avLst/>
          </a:prstGeom>
          <a:noFill/>
        </p:spPr>
      </p:pic>
      <p:pic>
        <p:nvPicPr>
          <p:cNvPr id="614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362200" y="4038600"/>
            <a:ext cx="4267200" cy="2590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5821363"/>
          </a:xfrm>
        </p:spPr>
        <p:txBody>
          <a:bodyPr>
            <a:normAutofit/>
          </a:bodyPr>
          <a:lstStyle/>
          <a:p>
            <a:r>
              <a:rPr lang="en-US" sz="2400" dirty="0" smtClean="0"/>
              <a:t>Changes in Not Ordered tab of Reorder Report</a:t>
            </a:r>
          </a:p>
          <a:p>
            <a:endParaRPr lang="en-US" sz="2400" dirty="0" smtClean="0"/>
          </a:p>
          <a:p>
            <a:endParaRPr lang="en-US" sz="2400" dirty="0" smtClean="0"/>
          </a:p>
          <a:p>
            <a:endParaRPr lang="en-US" sz="2400" dirty="0" smtClean="0"/>
          </a:p>
          <a:p>
            <a:endParaRPr lang="en-US" sz="2400" dirty="0" smtClean="0"/>
          </a:p>
          <a:p>
            <a:endParaRPr lang="en-US" sz="1700" dirty="0" smtClean="0"/>
          </a:p>
          <a:p>
            <a:r>
              <a:rPr lang="en-US" sz="1700" dirty="0" smtClean="0"/>
              <a:t>Action(Red): Dump Items (Stock Date is older than current date + Dump days. Max level&gt; 0, Stock &gt; max level)</a:t>
            </a:r>
          </a:p>
          <a:p>
            <a:r>
              <a:rPr lang="en-US" sz="1700" dirty="0" smtClean="0"/>
              <a:t>Action(Green): Not Sold in period given for minimum level but sold in period given for max level(min level=0, max level &gt;0 Stock &gt; 0)</a:t>
            </a:r>
          </a:p>
          <a:p>
            <a:r>
              <a:rPr lang="en-US" sz="1700" dirty="0" smtClean="0"/>
              <a:t> Ok: Products having min level&gt;0, max level &gt;0 , Stock &gt;= Min level (Sufficient Stock is available)</a:t>
            </a:r>
          </a:p>
          <a:p>
            <a:r>
              <a:rPr lang="en-US" sz="1700" dirty="0" smtClean="0"/>
              <a:t>Check(Yellow): Max level &gt;0 , Stock&gt; Max Level, Stock Date &gt;Dump days</a:t>
            </a:r>
          </a:p>
          <a:p>
            <a:r>
              <a:rPr lang="en-US" sz="1700" dirty="0" smtClean="0"/>
              <a:t>Check(Pink): Max =0, Stock=0</a:t>
            </a:r>
          </a:p>
          <a:p>
            <a:r>
              <a:rPr lang="en-US" sz="1700" dirty="0" smtClean="0"/>
              <a:t>Check (Red):: Dump Items (Stock Date &lt; Current Date +Dump days, max level =0, Stock&gt;0)</a:t>
            </a:r>
          </a:p>
          <a:p>
            <a:r>
              <a:rPr lang="en-US" sz="1600" dirty="0" smtClean="0"/>
              <a:t>Check (Green) : Max level=0, Stock &gt;0, Stock Date &gt;Dump Days</a:t>
            </a:r>
          </a:p>
          <a:p>
            <a:endParaRPr lang="en-US" sz="2400" dirty="0" smtClean="0"/>
          </a:p>
        </p:txBody>
      </p:sp>
      <p:pic>
        <p:nvPicPr>
          <p:cNvPr id="3074" name="Picture 2" descr="E:\not ordered.JPG"/>
          <p:cNvPicPr>
            <a:picLocks noChangeAspect="1" noChangeArrowheads="1"/>
          </p:cNvPicPr>
          <p:nvPr/>
        </p:nvPicPr>
        <p:blipFill>
          <a:blip r:embed="rId2"/>
          <a:srcRect/>
          <a:stretch>
            <a:fillRect/>
          </a:stretch>
        </p:blipFill>
        <p:spPr bwMode="auto">
          <a:xfrm>
            <a:off x="838200" y="1143000"/>
            <a:ext cx="7315200" cy="12954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sz="1600" dirty="0"/>
              <a:t>Product Conversion option is now available in Check List Report</a:t>
            </a:r>
          </a:p>
          <a:p>
            <a:r>
              <a:rPr lang="en-US" sz="1600" dirty="0"/>
              <a:t>Different colors for </a:t>
            </a:r>
            <a:r>
              <a:rPr lang="en-US" sz="1600" dirty="0" err="1"/>
              <a:t>Input/Output</a:t>
            </a:r>
            <a:r>
              <a:rPr lang="en-US" sz="1600" dirty="0"/>
              <a:t> Products of Product Conversion in Transaction </a:t>
            </a:r>
            <a:r>
              <a:rPr lang="en-US" sz="1600" dirty="0" smtClean="0"/>
              <a:t>Query</a:t>
            </a:r>
            <a:endParaRPr lang="en-US" sz="1600" dirty="0"/>
          </a:p>
          <a:p>
            <a:r>
              <a:rPr lang="en-US" sz="1600" dirty="0"/>
              <a:t>Remarks columns available in </a:t>
            </a:r>
            <a:r>
              <a:rPr lang="en-US" sz="1600" dirty="0" smtClean="0"/>
              <a:t>transaction status reports, sales transactions,  sales detail report, purchase detail report , purchase transactions, invoice wise profit and ledger display</a:t>
            </a:r>
            <a:endParaRPr lang="en-US" sz="1600" dirty="0"/>
          </a:p>
          <a:p>
            <a:endParaRPr lang="en-US" sz="1600" dirty="0"/>
          </a:p>
          <a:p>
            <a:r>
              <a:rPr lang="en-US" sz="2000" dirty="0" smtClean="0"/>
              <a:t>Option </a:t>
            </a:r>
            <a:r>
              <a:rPr lang="en-US" sz="2000" dirty="0"/>
              <a:t>:</a:t>
            </a:r>
          </a:p>
          <a:p>
            <a:r>
              <a:rPr lang="en-US" sz="1600" dirty="0" smtClean="0"/>
              <a:t>Change </a:t>
            </a:r>
            <a:r>
              <a:rPr lang="en-US" sz="1600" dirty="0"/>
              <a:t>Date option to set Default Entry Date on Transactions</a:t>
            </a:r>
            <a:r>
              <a:rPr lang="en-US" sz="1600" dirty="0" smtClean="0"/>
              <a:t>.</a:t>
            </a:r>
          </a:p>
          <a:p>
            <a:pPr marL="0" indent="0">
              <a:buNone/>
            </a:pPr>
            <a:r>
              <a:rPr lang="en-US" sz="1600" dirty="0" smtClean="0"/>
              <a:t>        Change  default date of all the transactions from this option	</a:t>
            </a:r>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r>
              <a:rPr lang="en-US" sz="1600" dirty="0"/>
              <a:t>Now caption in Messages also Update when captions like Batch/Color etc. are changed</a:t>
            </a:r>
          </a:p>
          <a:p>
            <a:pPr marL="0" indent="0">
              <a:buNone/>
            </a:pPr>
            <a:r>
              <a:rPr lang="en-US" sz="1600" dirty="0" smtClean="0"/>
              <a:t>         When change is made in the </a:t>
            </a:r>
            <a:r>
              <a:rPr lang="en-US" sz="1600" dirty="0" err="1" smtClean="0"/>
              <a:t>english</a:t>
            </a:r>
            <a:r>
              <a:rPr lang="en-US" sz="1600" dirty="0" smtClean="0"/>
              <a:t> name in caption tab of system default then, all the corresponding messages coming from database will be updated accordingly</a:t>
            </a:r>
          </a:p>
          <a:p>
            <a:pPr marL="0" indent="0">
              <a:buNone/>
            </a:pPr>
            <a:endParaRPr lang="en-US" sz="1600" dirty="0"/>
          </a:p>
          <a:p>
            <a:pPr>
              <a:buNone/>
            </a:pPr>
            <a:endParaRPr lang="en-US" sz="1400" dirty="0" smtClean="0"/>
          </a:p>
          <a:p>
            <a:pPr>
              <a:buNone/>
            </a:pPr>
            <a:endParaRPr lang="en-US" sz="1400" dirty="0" smtClean="0"/>
          </a:p>
          <a:p>
            <a:endParaRPr lang="en-US" sz="1400" dirty="0"/>
          </a:p>
          <a:p>
            <a:pPr>
              <a:buNone/>
            </a:pPr>
            <a:endParaRPr lang="en-US" sz="1400" dirty="0"/>
          </a:p>
        </p:txBody>
      </p:sp>
      <p:pic>
        <p:nvPicPr>
          <p:cNvPr id="5122" name="Picture 2" descr="C:\Users\kshitij\Desktop\Change Date.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697707" y="2895600"/>
            <a:ext cx="2943225" cy="12763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052749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5821363"/>
          </a:xfrm>
        </p:spPr>
        <p:txBody>
          <a:bodyPr>
            <a:normAutofit/>
          </a:bodyPr>
          <a:lstStyle/>
          <a:p>
            <a:r>
              <a:rPr lang="en-US" sz="1600" dirty="0"/>
              <a:t>Account Selection in Print transactions to Print Transactions for selected Posting Account.</a:t>
            </a:r>
          </a:p>
          <a:p>
            <a:pPr marL="0" indent="0">
              <a:buNone/>
            </a:pPr>
            <a:r>
              <a:rPr lang="en-US" sz="1600" dirty="0"/>
              <a:t>       To print data according to the posting account in receipt/payments/sales and purchase transactions</a:t>
            </a:r>
          </a:p>
          <a:p>
            <a:endParaRPr lang="en-US" sz="2400" dirty="0" smtClean="0"/>
          </a:p>
        </p:txBody>
      </p:sp>
      <p:pic>
        <p:nvPicPr>
          <p:cNvPr id="4098" name="Picture 2" descr="C:\Users\kshitij\Desktop\Print Transactions.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05000" y="1219200"/>
            <a:ext cx="4857750" cy="5191125"/>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5821363"/>
          </a:xfrm>
        </p:spPr>
        <p:txBody>
          <a:bodyPr>
            <a:normAutofit/>
          </a:bodyPr>
          <a:lstStyle/>
          <a:p>
            <a:r>
              <a:rPr lang="en-US" sz="2200" dirty="0" smtClean="0"/>
              <a:t>Removed option of setting MRP from System default</a:t>
            </a:r>
          </a:p>
          <a:p>
            <a:pPr>
              <a:buNone/>
            </a:pPr>
            <a:r>
              <a:rPr lang="en-US" sz="1600" dirty="0" smtClean="0"/>
              <a:t>	It will always work from product category</a:t>
            </a:r>
          </a:p>
          <a:p>
            <a:r>
              <a:rPr lang="en-US" sz="2200" dirty="0" smtClean="0"/>
              <a:t>Removed System Default 'Auto Issue Available Stock‘</a:t>
            </a:r>
          </a:p>
          <a:p>
            <a:pPr>
              <a:buNone/>
            </a:pPr>
            <a:r>
              <a:rPr lang="en-US" sz="1400" dirty="0" smtClean="0"/>
              <a:t>	</a:t>
            </a:r>
            <a:r>
              <a:rPr lang="en-US" sz="1600" dirty="0" smtClean="0"/>
              <a:t>Now it will always ask for the issuing stock from another lot with matching SKU</a:t>
            </a:r>
          </a:p>
          <a:p>
            <a:pPr>
              <a:buNone/>
            </a:pPr>
            <a:r>
              <a:rPr lang="en-US" sz="1600" dirty="0" smtClean="0"/>
              <a:t>	Removed Option of Issue Available stock from all other Lots.</a:t>
            </a:r>
          </a:p>
          <a:p>
            <a:pPr>
              <a:buNone/>
            </a:pPr>
            <a:r>
              <a:rPr lang="en-US" sz="1600" dirty="0" smtClean="0"/>
              <a:t>	Working of Issue Available is changed, now it will issue stock for matching SKU only.</a:t>
            </a:r>
          </a:p>
          <a:p>
            <a:r>
              <a:rPr lang="en-US" sz="2200" dirty="0" smtClean="0"/>
              <a:t>Removed Series No column from Series Link table.</a:t>
            </a:r>
          </a:p>
          <a:p>
            <a:pPr>
              <a:buNone/>
            </a:pPr>
            <a:r>
              <a:rPr lang="en-US" sz="1600" dirty="0" smtClean="0"/>
              <a:t>	Now new series will always be generated with id max +1</a:t>
            </a:r>
          </a:p>
          <a:p>
            <a:r>
              <a:rPr lang="en-US" sz="2200" dirty="0" smtClean="0"/>
              <a:t>Removed Lot Link Table</a:t>
            </a:r>
          </a:p>
          <a:p>
            <a:pPr>
              <a:buNone/>
            </a:pPr>
            <a:r>
              <a:rPr lang="en-US" sz="1600" dirty="0" smtClean="0"/>
              <a:t>	Now new lot will always be generated with id max +1</a:t>
            </a:r>
          </a:p>
          <a:p>
            <a:r>
              <a:rPr lang="en-US" sz="2200" dirty="0" smtClean="0"/>
              <a:t>Removed Option 'Generate New Lot' from Export/Import Transactions</a:t>
            </a:r>
          </a:p>
          <a:p>
            <a:pPr>
              <a:buNone/>
            </a:pPr>
            <a:r>
              <a:rPr lang="en-US" sz="1600" dirty="0" smtClean="0"/>
              <a:t>	Now it will always generate new lot while import.</a:t>
            </a:r>
          </a:p>
          <a:p>
            <a:r>
              <a:rPr lang="en-US" sz="2200" dirty="0" smtClean="0"/>
              <a:t>Removed Option 'Update Rates at Branch' from System Maintenance.</a:t>
            </a:r>
          </a:p>
          <a:p>
            <a:endParaRPr lang="en-US" sz="24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Resolved Issues</a:t>
            </a:r>
            <a:endParaRPr lang="en-US" dirty="0"/>
          </a:p>
        </p:txBody>
      </p:sp>
      <p:sp>
        <p:nvSpPr>
          <p:cNvPr id="3" name="Content Placeholder 2"/>
          <p:cNvSpPr>
            <a:spLocks noGrp="1"/>
          </p:cNvSpPr>
          <p:nvPr>
            <p:ph idx="1"/>
          </p:nvPr>
        </p:nvSpPr>
        <p:spPr/>
        <p:txBody>
          <a:bodyPr>
            <a:noAutofit/>
          </a:bodyPr>
          <a:lstStyle/>
          <a:p>
            <a:r>
              <a:rPr lang="en-US" sz="1500" dirty="0" smtClean="0"/>
              <a:t>Customer/vendor master entry not saving when station exist in address section</a:t>
            </a:r>
          </a:p>
          <a:p>
            <a:r>
              <a:rPr lang="en-US" sz="1500" dirty="0" smtClean="0"/>
              <a:t>Invoice Format not showing Station of Company when not use sub-report for Company Information.</a:t>
            </a:r>
          </a:p>
          <a:p>
            <a:r>
              <a:rPr lang="en-US" sz="1500" dirty="0" smtClean="0"/>
              <a:t>Grid lines not coming in trial balance and ledger display.</a:t>
            </a:r>
          </a:p>
          <a:p>
            <a:r>
              <a:rPr lang="en-US" sz="1500" dirty="0" smtClean="0"/>
              <a:t>Expiry Date Consider when assign Stock even Expiry is not Applied on Product.</a:t>
            </a:r>
          </a:p>
          <a:p>
            <a:r>
              <a:rPr lang="en-US" sz="1500" dirty="0" smtClean="0"/>
              <a:t>Purchase showing Expiry Date of Last Lot when Product List is Optimized on Alias.</a:t>
            </a:r>
          </a:p>
          <a:p>
            <a:r>
              <a:rPr lang="en-US" sz="1500" dirty="0" smtClean="0"/>
              <a:t>Sales Credit Note not showing Invoice List when Type Name of Walk in Customer (582030).</a:t>
            </a:r>
          </a:p>
          <a:p>
            <a:r>
              <a:rPr lang="en-US" sz="1500" dirty="0" smtClean="0"/>
              <a:t>When Clear Purchase </a:t>
            </a:r>
            <a:r>
              <a:rPr lang="en-US" sz="1500" dirty="0" err="1" smtClean="0"/>
              <a:t>Challan</a:t>
            </a:r>
            <a:r>
              <a:rPr lang="en-US" sz="1500" dirty="0" smtClean="0"/>
              <a:t> in Purchase Invoice &amp; Sales Rate Calculation is based on Product Master (User Defined),then assign Sales Rate from Product Master in place of Purchase </a:t>
            </a:r>
            <a:r>
              <a:rPr lang="en-US" sz="1500" dirty="0" err="1" smtClean="0"/>
              <a:t>Challan</a:t>
            </a:r>
            <a:r>
              <a:rPr lang="en-US" sz="1500" dirty="0" smtClean="0"/>
              <a:t>.</a:t>
            </a:r>
          </a:p>
          <a:p>
            <a:r>
              <a:rPr lang="en-US" sz="1500" dirty="0" smtClean="0"/>
              <a:t>Apply Promotion when two promotions applied like one product is free with another     product and same product have free qty promotion (581745)</a:t>
            </a:r>
          </a:p>
          <a:p>
            <a:r>
              <a:rPr lang="en-US" sz="1500" dirty="0" smtClean="0"/>
              <a:t>Check List showing Error on SQL Server 2005.</a:t>
            </a:r>
          </a:p>
          <a:p>
            <a:r>
              <a:rPr lang="en-US" sz="1500" dirty="0" smtClean="0"/>
              <a:t>Print Barcode option not working in Output Grid of Product Conversion.</a:t>
            </a:r>
          </a:p>
          <a:p>
            <a:r>
              <a:rPr lang="en-US" sz="1500" dirty="0" err="1" smtClean="0"/>
              <a:t>UniqueID</a:t>
            </a:r>
            <a:r>
              <a:rPr lang="en-US" sz="1500" dirty="0" smtClean="0"/>
              <a:t> Stock disturbed in case of change Actual stock from Shortage to Surplus or vice versa.</a:t>
            </a:r>
          </a:p>
          <a:p>
            <a:r>
              <a:rPr lang="en-US" sz="1500" dirty="0" smtClean="0"/>
              <a:t>When auto clear Pending Orders on product selection, it assigns Rate from Order.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839200" cy="4602163"/>
          </a:xfrm>
        </p:spPr>
        <p:txBody>
          <a:bodyPr>
            <a:normAutofit/>
          </a:bodyPr>
          <a:lstStyle/>
          <a:p>
            <a:r>
              <a:rPr lang="en-US" sz="1900" dirty="0" smtClean="0"/>
              <a:t>User Name not Print in Add mode of Transactions.</a:t>
            </a:r>
          </a:p>
          <a:p>
            <a:r>
              <a:rPr lang="en-US" sz="1900" dirty="0" smtClean="0"/>
              <a:t>Selection from list in Export/Import Transaction when Tag Master Data</a:t>
            </a:r>
          </a:p>
          <a:p>
            <a:r>
              <a:rPr lang="en-US" sz="1900" dirty="0" smtClean="0"/>
              <a:t>Round Of Factor not working Proper in Salary Head.</a:t>
            </a:r>
          </a:p>
          <a:p>
            <a:r>
              <a:rPr lang="en-US" sz="1900" dirty="0" smtClean="0"/>
              <a:t>Virtual Items not working proper in Restaurant UI When Actual Items defined for Virtual Item</a:t>
            </a:r>
          </a:p>
          <a:p>
            <a:r>
              <a:rPr lang="en-US" sz="1900" dirty="0" smtClean="0"/>
              <a:t>Delete Unused Lot option showing Run Time Error</a:t>
            </a:r>
          </a:p>
          <a:p>
            <a:r>
              <a:rPr lang="en-US" sz="1900" dirty="0" smtClean="0"/>
              <a:t>Apply Promotion when two Promotion Product Selected in Transaction and </a:t>
            </a:r>
          </a:p>
          <a:p>
            <a:pPr>
              <a:buNone/>
            </a:pPr>
            <a:r>
              <a:rPr lang="en-US" sz="1900" dirty="0" smtClean="0"/>
              <a:t> Qualifying Qty is different for both products.</a:t>
            </a:r>
          </a:p>
          <a:p>
            <a:r>
              <a:rPr lang="en-US" sz="1900" dirty="0" smtClean="0"/>
              <a:t>Reconcile Current Stock showing Run Time Error when Select Lot from Batch/Color/MRP column.</a:t>
            </a:r>
          </a:p>
          <a:p>
            <a:r>
              <a:rPr lang="en-US" sz="1900" dirty="0" smtClean="0"/>
              <a:t>Import Purchase Invoice Overwrite Existing Lot Details on the Basis of </a:t>
            </a:r>
            <a:r>
              <a:rPr lang="en-US" sz="1900" dirty="0" err="1" smtClean="0"/>
              <a:t>LotID</a:t>
            </a:r>
            <a:r>
              <a:rPr lang="en-US" sz="1900" dirty="0" smtClean="0"/>
              <a:t>.</a:t>
            </a:r>
          </a:p>
          <a:p>
            <a:r>
              <a:rPr lang="en-US" sz="2000" dirty="0" smtClean="0"/>
              <a:t>Now when SKU is different new Lot will be generated.</a:t>
            </a:r>
          </a:p>
          <a:p>
            <a:r>
              <a:rPr lang="en-US" sz="2000" dirty="0" smtClean="0"/>
              <a:t>Import Transaction with Import Barcode Option not check for Duplicate Barcode</a:t>
            </a:r>
          </a:p>
          <a:p>
            <a:endParaRPr lang="en-US" sz="1900" dirty="0" smtClean="0"/>
          </a:p>
          <a:p>
            <a:pPr>
              <a:buNone/>
            </a:pPr>
            <a:endParaRPr lang="en-US" sz="1400" dirty="0" smtClean="0"/>
          </a:p>
        </p:txBody>
      </p:sp>
      <p:sp>
        <p:nvSpPr>
          <p:cNvPr id="5" name="TextBox 4"/>
          <p:cNvSpPr txBox="1"/>
          <p:nvPr/>
        </p:nvSpPr>
        <p:spPr>
          <a:xfrm>
            <a:off x="990600" y="381000"/>
            <a:ext cx="7162800" cy="523220"/>
          </a:xfrm>
          <a:prstGeom prst="rect">
            <a:avLst/>
          </a:prstGeom>
          <a:noFill/>
        </p:spPr>
        <p:txBody>
          <a:bodyPr wrap="square" rtlCol="0">
            <a:spAutoFit/>
          </a:bodyPr>
          <a:lstStyle/>
          <a:p>
            <a:pPr algn="ctr"/>
            <a:r>
              <a:rPr lang="en-US" sz="2800" dirty="0" smtClean="0"/>
              <a:t>Solved Problems</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Options</a:t>
            </a:r>
            <a:endParaRPr lang="en-US" dirty="0"/>
          </a:p>
        </p:txBody>
      </p:sp>
      <p:sp>
        <p:nvSpPr>
          <p:cNvPr id="3" name="Content Placeholder 2"/>
          <p:cNvSpPr>
            <a:spLocks noGrp="1"/>
          </p:cNvSpPr>
          <p:nvPr>
            <p:ph idx="1"/>
          </p:nvPr>
        </p:nvSpPr>
        <p:spPr/>
        <p:txBody>
          <a:bodyPr/>
          <a:lstStyle/>
          <a:p>
            <a:r>
              <a:rPr lang="en-US" sz="1600" b="1" dirty="0" smtClean="0"/>
              <a:t>SKU Definition</a:t>
            </a:r>
            <a:r>
              <a:rPr lang="en-US" sz="1600" dirty="0" smtClean="0"/>
              <a:t>::Barcode generation on the basis of Stock Keeping Unit Definition defined in System default, Product Category, Product</a:t>
            </a:r>
          </a:p>
          <a:p>
            <a:r>
              <a:rPr lang="en-US" sz="1600" dirty="0" smtClean="0"/>
              <a:t>Priority order will be Product Master/Product Category/System Default</a:t>
            </a:r>
          </a:p>
          <a:p>
            <a:r>
              <a:rPr lang="en-US" sz="1600" dirty="0" smtClean="0"/>
              <a:t>In Stock: New barcode will be generated for new lot only when SKU def. doesn’t match for an any of the existing lot</a:t>
            </a:r>
          </a:p>
          <a:p>
            <a:r>
              <a:rPr lang="en-US" sz="1600" dirty="0" smtClean="0"/>
              <a:t>Out Stock: Assign lot  matching  with Barcode and Selling Rate. ; not on the basis of batch/color/</a:t>
            </a:r>
            <a:r>
              <a:rPr lang="en-US" sz="1600" dirty="0" err="1" smtClean="0"/>
              <a:t>mrp</a:t>
            </a:r>
            <a:r>
              <a:rPr lang="en-US" sz="1600" dirty="0" smtClean="0"/>
              <a:t>; will ask for issue available if no such lot is found (from there, if selected next lot  with stock will be assigned )</a:t>
            </a:r>
          </a:p>
          <a:p>
            <a:r>
              <a:rPr lang="en-US" sz="1600" dirty="0" smtClean="0"/>
              <a:t>Default Definition: BATCH/COLOR/MRP</a:t>
            </a:r>
          </a:p>
          <a:p>
            <a:r>
              <a:rPr lang="en-US" sz="1600" dirty="0" smtClean="0"/>
              <a:t>Definition units are:</a:t>
            </a:r>
          </a:p>
          <a:p>
            <a:pPr algn="ctr">
              <a:buNone/>
            </a:pPr>
            <a:endParaRPr lang="en-US" sz="1400" dirty="0" smtClean="0"/>
          </a:p>
          <a:p>
            <a:endParaRPr lang="en-US" sz="1400" dirty="0"/>
          </a:p>
          <a:p>
            <a:pPr>
              <a:buNone/>
            </a:pPr>
            <a:endParaRPr lang="en-US" sz="1400" dirty="0"/>
          </a:p>
        </p:txBody>
      </p:sp>
      <p:pic>
        <p:nvPicPr>
          <p:cNvPr id="1027" name="Picture 3" descr="C:\Users\ankita.SWILSERVER\Desktop\sku.PNG"/>
          <p:cNvPicPr>
            <a:picLocks noChangeAspect="1" noChangeArrowheads="1"/>
          </p:cNvPicPr>
          <p:nvPr/>
        </p:nvPicPr>
        <p:blipFill>
          <a:blip r:embed="rId2"/>
          <a:srcRect/>
          <a:stretch>
            <a:fillRect/>
          </a:stretch>
        </p:blipFill>
        <p:spPr bwMode="auto">
          <a:xfrm>
            <a:off x="1738951" y="4495800"/>
            <a:ext cx="5726113" cy="2162175"/>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sz="1800" dirty="0" smtClean="0"/>
              <a:t>VAT Form 48 of Road permit no. not showing and Vat computation report date range not coming while print </a:t>
            </a:r>
          </a:p>
          <a:p>
            <a:r>
              <a:rPr lang="en-US" sz="1800" dirty="0" smtClean="0"/>
              <a:t>Name To Print not changed when make any changes in Product.(582380)</a:t>
            </a:r>
          </a:p>
          <a:p>
            <a:r>
              <a:rPr lang="en-US" sz="1800" dirty="0" smtClean="0"/>
              <a:t>Sales Invoice save without Batch/Color in Return grid when display messages for stock.</a:t>
            </a:r>
          </a:p>
          <a:p>
            <a:r>
              <a:rPr lang="en-US" sz="1800" dirty="0" smtClean="0"/>
              <a:t>When Print Product/Customer/Vendor/Account Master Prints only 45 Records.(582373)</a:t>
            </a:r>
          </a:p>
          <a:p>
            <a:r>
              <a:rPr lang="en-US" sz="1800" dirty="0" smtClean="0"/>
              <a:t>Export Transaction is showing message of Access Denied when click on </a:t>
            </a:r>
            <a:r>
              <a:rPr lang="en-US" sz="1800" dirty="0" err="1" smtClean="0"/>
              <a:t>EMail</a:t>
            </a:r>
            <a:r>
              <a:rPr lang="en-US" sz="1800" dirty="0" smtClean="0"/>
              <a:t> Option.(582369)</a:t>
            </a:r>
          </a:p>
          <a:p>
            <a:r>
              <a:rPr lang="en-US" sz="1800" dirty="0" smtClean="0"/>
              <a:t>Opening Form when Multiple forms of same transaction are Open(581731)</a:t>
            </a:r>
          </a:p>
          <a:p>
            <a:r>
              <a:rPr lang="en-US" sz="1800" dirty="0" smtClean="0"/>
              <a:t>Non Moving Items report showing Items Received in current Purchase.(582363</a:t>
            </a:r>
          </a:p>
          <a:p>
            <a:r>
              <a:rPr lang="en-US" sz="1800" dirty="0" smtClean="0"/>
              <a:t>Problem of ';' syntax when transaction is scheduled from scheduler</a:t>
            </a:r>
          </a:p>
          <a:p>
            <a:r>
              <a:rPr lang="en-US" sz="1800" dirty="0" smtClean="0"/>
              <a:t>Manufacturer is changed when Import Purchase invoice at Branch.</a:t>
            </a:r>
          </a:p>
          <a:p>
            <a:r>
              <a:rPr lang="en-US" sz="1800" dirty="0" smtClean="0"/>
              <a:t>Column name not coming proper in case of printing with Dot </a:t>
            </a:r>
            <a:r>
              <a:rPr lang="en-US" sz="1800" smtClean="0"/>
              <a:t>matrix Printer</a:t>
            </a:r>
            <a:endParaRPr lang="en-US" sz="1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5745163"/>
          </a:xfrm>
        </p:spPr>
        <p:txBody>
          <a:bodyPr>
            <a:normAutofit/>
          </a:bodyPr>
          <a:lstStyle/>
          <a:p>
            <a:r>
              <a:rPr lang="en-US" sz="1800" dirty="0" smtClean="0"/>
              <a:t>Import Product Master from Excel sheet not working to Insert New Products in Existing Data.</a:t>
            </a:r>
          </a:p>
          <a:p>
            <a:r>
              <a:rPr lang="en-US" sz="1800" dirty="0" smtClean="0"/>
              <a:t>Calculate MRP System Default is working for all categories(Removed from system Default)</a:t>
            </a:r>
          </a:p>
          <a:p>
            <a:r>
              <a:rPr lang="en-US" sz="1800" dirty="0" smtClean="0"/>
              <a:t>Working of Issue Available is changed, now it will issue stock for matching SKU only.</a:t>
            </a:r>
          </a:p>
          <a:p>
            <a:r>
              <a:rPr lang="en-US" sz="1800" dirty="0" smtClean="0"/>
              <a:t>In Purchase Invoice Batch/MRP pick from List if matching values exist in List.(</a:t>
            </a:r>
            <a:r>
              <a:rPr lang="en-US" sz="1800" dirty="0" err="1" smtClean="0"/>
              <a:t>e.g</a:t>
            </a:r>
            <a:r>
              <a:rPr lang="en-US" sz="1800" dirty="0" smtClean="0"/>
              <a:t> feed A512 And A5123 already exist in list then it will assign A5123 from List)</a:t>
            </a:r>
          </a:p>
          <a:p>
            <a:r>
              <a:rPr lang="en-US" sz="1800" dirty="0" smtClean="0"/>
              <a:t>Refer </a:t>
            </a:r>
            <a:r>
              <a:rPr lang="en-US" sz="1800" dirty="0"/>
              <a:t>By master :when trying to save  a refer by  assigning values in the commission detail of product category</a:t>
            </a:r>
          </a:p>
          <a:p>
            <a:r>
              <a:rPr lang="en-US" sz="1800" dirty="0"/>
              <a:t>Series according to payment mode of walk in </a:t>
            </a:r>
            <a:r>
              <a:rPr lang="en-US" sz="1800" dirty="0" smtClean="0"/>
              <a:t>customer</a:t>
            </a:r>
          </a:p>
          <a:p>
            <a:r>
              <a:rPr lang="en-US" sz="1800" dirty="0"/>
              <a:t>Issue in Connection string in Extra Fields of Barcode Format</a:t>
            </a:r>
          </a:p>
          <a:p>
            <a:endParaRPr lang="en-US" sz="1800" dirty="0" smtClean="0"/>
          </a:p>
          <a:p>
            <a:pPr>
              <a:buNone/>
            </a:pPr>
            <a:endParaRPr lang="en-US" sz="1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endParaRPr lang="en-US" dirty="0" smtClean="0"/>
          </a:p>
          <a:p>
            <a:pPr>
              <a:buNone/>
            </a:pPr>
            <a:r>
              <a:rPr lang="en-US" sz="1600" b="1" dirty="0" smtClean="0"/>
              <a:t>Sales Order</a:t>
            </a:r>
            <a:r>
              <a:rPr lang="en-US" sz="1600" dirty="0" smtClean="0"/>
              <a:t>::Assignment  of document type in Sales order</a:t>
            </a:r>
          </a:p>
          <a:p>
            <a:r>
              <a:rPr lang="en-US" sz="1600" dirty="0" smtClean="0"/>
              <a:t>Provided option of document type for sales order: Performa Invoice/Standing Order/Quotation in transaction series master .For each document type there will be an option on the sales menu</a:t>
            </a:r>
          </a:p>
          <a:p>
            <a:r>
              <a:rPr lang="en-US" sz="1600" dirty="0" smtClean="0"/>
              <a:t>While making series , you will select sales order as transaction and then suitable document type.</a:t>
            </a:r>
          </a:p>
          <a:p>
            <a:r>
              <a:rPr lang="en-US" sz="1600" dirty="0" smtClean="0"/>
              <a:t>Rest working is same as in version 1.1</a:t>
            </a:r>
          </a:p>
          <a:p>
            <a:endParaRPr lang="en-US" sz="1600" dirty="0" smtClean="0"/>
          </a:p>
          <a:p>
            <a:pPr>
              <a:buNone/>
            </a:pPr>
            <a:r>
              <a:rPr lang="en-US" sz="1600" b="1" dirty="0" smtClean="0"/>
              <a:t>System </a:t>
            </a:r>
            <a:r>
              <a:rPr lang="en-US" sz="1600" b="1" dirty="0" smtClean="0"/>
              <a:t>Maintenance</a:t>
            </a:r>
            <a:r>
              <a:rPr lang="en-US" sz="1600" dirty="0" smtClean="0"/>
              <a:t>::Option in system maintenance to Include/Exclude Unit in Name To Display</a:t>
            </a:r>
          </a:p>
          <a:p>
            <a:pPr algn="ctr">
              <a:buNone/>
            </a:pPr>
            <a:endParaRPr lang="en-US" sz="1400" dirty="0"/>
          </a:p>
        </p:txBody>
      </p:sp>
      <p:pic>
        <p:nvPicPr>
          <p:cNvPr id="2050" name="Picture 2" descr="C:\Users\ankita.SWILSERVER\Desktop\name def.PNG"/>
          <p:cNvPicPr>
            <a:picLocks noChangeAspect="1" noChangeArrowheads="1"/>
          </p:cNvPicPr>
          <p:nvPr/>
        </p:nvPicPr>
        <p:blipFill>
          <a:blip r:embed="rId2"/>
          <a:srcRect/>
          <a:stretch>
            <a:fillRect/>
          </a:stretch>
        </p:blipFill>
        <p:spPr bwMode="auto">
          <a:xfrm>
            <a:off x="2590800" y="3200400"/>
            <a:ext cx="3019425" cy="161925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248400"/>
          </a:xfrm>
        </p:spPr>
        <p:txBody>
          <a:bodyPr>
            <a:normAutofit/>
          </a:bodyPr>
          <a:lstStyle/>
          <a:p>
            <a:pPr>
              <a:buNone/>
            </a:pPr>
            <a:r>
              <a:rPr lang="en-US" sz="1400" dirty="0" smtClean="0"/>
              <a:t> </a:t>
            </a:r>
            <a:r>
              <a:rPr lang="en-US" sz="1600" b="1" dirty="0" smtClean="0"/>
              <a:t>Payroll</a:t>
            </a:r>
            <a:r>
              <a:rPr lang="en-US" sz="1600" dirty="0" smtClean="0"/>
              <a:t>::Employee selection also available on alias/code in payroll</a:t>
            </a:r>
          </a:p>
          <a:p>
            <a:pPr>
              <a:buNone/>
            </a:pPr>
            <a:r>
              <a:rPr lang="en-US" sz="1600" dirty="0" smtClean="0"/>
              <a:t>E</a:t>
            </a:r>
            <a:r>
              <a:rPr lang="en-US" sz="1600" b="1" dirty="0" smtClean="0"/>
              <a:t>xport/Import Data:: </a:t>
            </a:r>
            <a:r>
              <a:rPr lang="en-US" sz="1600" dirty="0" smtClean="0"/>
              <a:t>Now</a:t>
            </a:r>
            <a:r>
              <a:rPr lang="en-US" sz="1600" b="1" dirty="0" smtClean="0"/>
              <a:t> </a:t>
            </a:r>
            <a:r>
              <a:rPr lang="en-US" sz="1600" dirty="0" smtClean="0"/>
              <a:t>Import Barcode option in Import Sales Invoice works to Import same Lot No as Exported from Purchase Invoice.</a:t>
            </a:r>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r>
              <a:rPr lang="en-US" sz="1600" b="1" dirty="0" smtClean="0"/>
              <a:t>Auto Seed  Series Id’s According to branch</a:t>
            </a:r>
            <a:r>
              <a:rPr lang="en-US" sz="1600" dirty="0" smtClean="0"/>
              <a:t> :Now when you change Branch in System Default, it will change Series ID in Data if Transactions not Exist.</a:t>
            </a:r>
          </a:p>
          <a:p>
            <a:pPr>
              <a:buNone/>
            </a:pPr>
            <a:r>
              <a:rPr lang="en-US" sz="1600" b="1" smtClean="0"/>
              <a:t>Recipe Master</a:t>
            </a:r>
            <a:r>
              <a:rPr lang="en-US" sz="1600" smtClean="0"/>
              <a:t>:: Option in inventory master menu to define a  recipe for product conversion</a:t>
            </a:r>
          </a:p>
          <a:p>
            <a:pPr>
              <a:buNone/>
            </a:pPr>
            <a:r>
              <a:rPr lang="en-US" sz="1600" smtClean="0"/>
              <a:t>User can define input and output products which will work as a prototype,</a:t>
            </a:r>
          </a:p>
          <a:p>
            <a:pPr>
              <a:buNone/>
            </a:pPr>
            <a:r>
              <a:rPr lang="en-US" sz="1600" smtClean="0"/>
              <a:t>Define quantities of the product according to the ratio of consumption and production</a:t>
            </a:r>
          </a:p>
          <a:p>
            <a:pPr>
              <a:buNone/>
            </a:pPr>
            <a:endParaRPr lang="en-US" sz="1600" smtClean="0"/>
          </a:p>
          <a:p>
            <a:pPr>
              <a:buNone/>
            </a:pPr>
            <a:r>
              <a:rPr lang="en-US" sz="1600" smtClean="0"/>
              <a:t>Subsequent use in Product Conversion</a:t>
            </a:r>
          </a:p>
          <a:p>
            <a:pPr>
              <a:buNone/>
            </a:pPr>
            <a:r>
              <a:rPr lang="en-US" sz="1600" smtClean="0"/>
              <a:t>Select recipe to auto fill your product conversion entry and then change the output product entry as per requirement and click on recalculate to see changes in the input product  quantity .</a:t>
            </a:r>
          </a:p>
          <a:p>
            <a:pPr>
              <a:buNone/>
            </a:pPr>
            <a:endParaRPr lang="en-US" sz="1600" dirty="0" smtClean="0"/>
          </a:p>
          <a:p>
            <a:pPr>
              <a:buNone/>
            </a:pPr>
            <a:r>
              <a:rPr lang="en-US" sz="1600" b="1" dirty="0" smtClean="0"/>
              <a:t> Transactions</a:t>
            </a:r>
            <a:r>
              <a:rPr lang="en-US" sz="1600" dirty="0" smtClean="0"/>
              <a:t>::Option to set print count for all the transactions user wise, from user master</a:t>
            </a:r>
          </a:p>
          <a:p>
            <a:pPr>
              <a:buNone/>
            </a:pPr>
            <a:r>
              <a:rPr lang="en-US" sz="1600" dirty="0" smtClean="0"/>
              <a:t>Set number of prints for a particular user from user master.  this will set the exact number of prints that are allowed for the user. It will work when the print(locked) section is unchecked for the role of the user, otherwise user can print the transaction infinite number of times </a:t>
            </a:r>
          </a:p>
          <a:p>
            <a:pPr>
              <a:buNone/>
            </a:pPr>
            <a:endParaRPr lang="en-US" sz="1400" dirty="0" smtClean="0"/>
          </a:p>
        </p:txBody>
      </p:sp>
      <p:pic>
        <p:nvPicPr>
          <p:cNvPr id="3074" name="Picture 2" descr="C:\Users\ankita.SWILSERVER\Desktop\import barcode.PNG"/>
          <p:cNvPicPr>
            <a:picLocks noChangeAspect="1" noChangeArrowheads="1"/>
          </p:cNvPicPr>
          <p:nvPr/>
        </p:nvPicPr>
        <p:blipFill>
          <a:blip r:embed="rId2"/>
          <a:srcRect/>
          <a:stretch>
            <a:fillRect/>
          </a:stretch>
        </p:blipFill>
        <p:spPr bwMode="auto">
          <a:xfrm>
            <a:off x="246062" y="1219200"/>
            <a:ext cx="8745538" cy="58102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400800"/>
          </a:xfrm>
        </p:spPr>
        <p:txBody>
          <a:bodyPr>
            <a:normAutofit/>
          </a:bodyPr>
          <a:lstStyle/>
          <a:p>
            <a:pPr>
              <a:buNone/>
            </a:pPr>
            <a:r>
              <a:rPr lang="en-US" sz="1600" b="1" dirty="0" smtClean="0"/>
              <a:t>Transactions:: </a:t>
            </a:r>
            <a:r>
              <a:rPr lang="en-US" sz="1600" dirty="0" smtClean="0"/>
              <a:t>Option in transaction series master to lock the manual generation of entry number for a transaction. If checked then a new entry will always be generated according to the previous entry. Here if the user enters a  non existent entry number then a message will be displayed and the entered entry number will  be changed to 0.</a:t>
            </a:r>
          </a:p>
          <a:p>
            <a:pPr>
              <a:buNone/>
            </a:pPr>
            <a:endParaRPr lang="en-US" sz="1600" b="1" dirty="0" smtClean="0"/>
          </a:p>
          <a:p>
            <a:pPr>
              <a:buNone/>
            </a:pPr>
            <a:r>
              <a:rPr lang="en-US" sz="1600" b="1" dirty="0" smtClean="0"/>
              <a:t>Transactions</a:t>
            </a:r>
            <a:r>
              <a:rPr lang="en-US" sz="1600" dirty="0"/>
              <a:t>::Case Lot Column in Transactions</a:t>
            </a:r>
            <a:r>
              <a:rPr lang="en-US" sz="1600" dirty="0" smtClean="0"/>
              <a:t>.</a:t>
            </a:r>
          </a:p>
          <a:p>
            <a:pPr>
              <a:buNone/>
            </a:pPr>
            <a:endParaRPr lang="en-US" sz="1600" dirty="0"/>
          </a:p>
          <a:p>
            <a:pPr>
              <a:buNone/>
            </a:pPr>
            <a:r>
              <a:rPr lang="en-US" sz="1600" b="1" dirty="0"/>
              <a:t>Transactions</a:t>
            </a:r>
            <a:r>
              <a:rPr lang="en-US" sz="1600" dirty="0"/>
              <a:t>::Option to export header details of transactions from the export to excel option of the ribbon and the shortcut key ‘Ctrl+0’ . To export data only for the detail grid , you can use the option of available on the </a:t>
            </a:r>
            <a:r>
              <a:rPr lang="en-US" sz="1600" dirty="0" smtClean="0"/>
              <a:t>context </a:t>
            </a:r>
            <a:r>
              <a:rPr lang="en-US" sz="1600" dirty="0"/>
              <a:t>menu strip available on right </a:t>
            </a:r>
            <a:r>
              <a:rPr lang="en-US" sz="1600" dirty="0" smtClean="0"/>
              <a:t>click</a:t>
            </a:r>
          </a:p>
          <a:p>
            <a:pPr>
              <a:buNone/>
            </a:pPr>
            <a:endParaRPr lang="en-US" sz="1600" dirty="0" smtClean="0"/>
          </a:p>
          <a:p>
            <a:pPr>
              <a:buNone/>
            </a:pPr>
            <a:r>
              <a:rPr lang="en-US" sz="1600" b="1" dirty="0" smtClean="0"/>
              <a:t>Order Book</a:t>
            </a:r>
            <a:r>
              <a:rPr lang="en-US" sz="1600" dirty="0" smtClean="0"/>
              <a:t>::Option to print data according to the entry date in order book</a:t>
            </a:r>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r>
              <a:rPr lang="en-US" sz="1600" b="1" dirty="0" smtClean="0"/>
              <a:t>Product Master</a:t>
            </a:r>
            <a:r>
              <a:rPr lang="en-US" sz="1600" dirty="0" smtClean="0"/>
              <a:t>:: Option to feed default best before for a product .</a:t>
            </a:r>
          </a:p>
          <a:p>
            <a:r>
              <a:rPr lang="en-US" sz="1600" dirty="0" smtClean="0"/>
              <a:t>Will calculate expiry according to the mfg date in all the in stock transactions</a:t>
            </a:r>
          </a:p>
          <a:p>
            <a:r>
              <a:rPr lang="en-US" sz="1600" dirty="0" smtClean="0"/>
              <a:t>Option to edit the same in transactions , which will recalculate expiry according to the given duration</a:t>
            </a:r>
          </a:p>
          <a:p>
            <a:r>
              <a:rPr lang="en-US" sz="1600" dirty="0" smtClean="0"/>
              <a:t>Reverse calculation will also be applicable in case direct expiry date is entered and not the “best before” duration</a:t>
            </a:r>
          </a:p>
        </p:txBody>
      </p:sp>
      <p:pic>
        <p:nvPicPr>
          <p:cNvPr id="4098" name="Picture 2" descr="C:\Users\ankita.SWILSERVER\Desktop\order book.PNG"/>
          <p:cNvPicPr>
            <a:picLocks noChangeAspect="1" noChangeArrowheads="1"/>
          </p:cNvPicPr>
          <p:nvPr/>
        </p:nvPicPr>
        <p:blipFill>
          <a:blip r:embed="rId2"/>
          <a:srcRect/>
          <a:stretch>
            <a:fillRect/>
          </a:stretch>
        </p:blipFill>
        <p:spPr bwMode="auto">
          <a:xfrm>
            <a:off x="2238233" y="3886200"/>
            <a:ext cx="3209925" cy="914400"/>
          </a:xfrm>
          <a:prstGeom prst="rect">
            <a:avLst/>
          </a:prstGeom>
          <a:noFill/>
        </p:spPr>
      </p:pic>
      <p:pic>
        <p:nvPicPr>
          <p:cNvPr id="4099" name="Picture 3" descr="C:\Users\ankita.SWILSERVER\Desktop\best before.PNG"/>
          <p:cNvPicPr>
            <a:picLocks noChangeAspect="1" noChangeArrowheads="1"/>
          </p:cNvPicPr>
          <p:nvPr/>
        </p:nvPicPr>
        <p:blipFill>
          <a:blip r:embed="rId3"/>
          <a:srcRect/>
          <a:stretch>
            <a:fillRect/>
          </a:stretch>
        </p:blipFill>
        <p:spPr bwMode="auto">
          <a:xfrm>
            <a:off x="2667000" y="6363336"/>
            <a:ext cx="2133600" cy="31432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5821363"/>
          </a:xfrm>
        </p:spPr>
        <p:txBody>
          <a:bodyPr>
            <a:normAutofit/>
          </a:bodyPr>
          <a:lstStyle/>
          <a:p>
            <a:pPr>
              <a:buNone/>
            </a:pPr>
            <a:r>
              <a:rPr lang="en-US" sz="1600" b="1" dirty="0" smtClean="0"/>
              <a:t>Currency</a:t>
            </a:r>
            <a:r>
              <a:rPr lang="en-US" sz="1600" dirty="0" smtClean="0"/>
              <a:t>:::Working of currency display will be now according to the currency provided in the system default home currency option,</a:t>
            </a:r>
          </a:p>
          <a:p>
            <a:pPr>
              <a:buNone/>
            </a:pPr>
            <a:r>
              <a:rPr lang="en-US" sz="1600" dirty="0" smtClean="0"/>
              <a:t>Default for existing clients it has been provided as rupees</a:t>
            </a:r>
          </a:p>
          <a:p>
            <a:pPr>
              <a:buNone/>
            </a:pPr>
            <a:endParaRPr lang="en-US" sz="1600" dirty="0" smtClean="0"/>
          </a:p>
          <a:p>
            <a:pPr>
              <a:buNone/>
            </a:pPr>
            <a:r>
              <a:rPr lang="en-US" sz="1600" b="1" dirty="0" smtClean="0"/>
              <a:t>Vat Form</a:t>
            </a:r>
            <a:r>
              <a:rPr lang="en-US" sz="1600" dirty="0" smtClean="0"/>
              <a:t>::New VAT Forms VAT Form 11(2012)and VAT Form 11 9CSTB for Rajasthan</a:t>
            </a:r>
          </a:p>
          <a:p>
            <a:pPr>
              <a:buNone/>
            </a:pPr>
            <a:r>
              <a:rPr lang="en-US" sz="1600" dirty="0" smtClean="0"/>
              <a:t>E-return for VAT Form 10(2012) available in CSV format in export e-return files</a:t>
            </a:r>
          </a:p>
          <a:p>
            <a:pPr>
              <a:buNone/>
            </a:pPr>
            <a:endParaRPr lang="en-US" sz="1400" dirty="0" smtClean="0"/>
          </a:p>
          <a:p>
            <a:pPr>
              <a:buNone/>
            </a:pPr>
            <a:endParaRPr lang="en-US" sz="1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normAutofit/>
          </a:bodyPr>
          <a:lstStyle/>
          <a:p>
            <a:pPr>
              <a:buNone/>
            </a:pPr>
            <a:r>
              <a:rPr lang="en-US" sz="2000" dirty="0" smtClean="0"/>
              <a:t>Masters</a:t>
            </a:r>
          </a:p>
          <a:p>
            <a:pPr>
              <a:buNone/>
            </a:pPr>
            <a:r>
              <a:rPr lang="en-US" sz="2000" dirty="0" smtClean="0"/>
              <a:t>Transaction series::Date Carry Forward Option</a:t>
            </a:r>
          </a:p>
          <a:p>
            <a:r>
              <a:rPr lang="en-US" sz="1600" dirty="0" smtClean="0"/>
              <a:t>When Checked existing working will continue i.e. date of transaction will remain same even after the system date is changed unless the form is closed.</a:t>
            </a:r>
          </a:p>
          <a:p>
            <a:r>
              <a:rPr lang="en-US" sz="1600" dirty="0" smtClean="0"/>
              <a:t>When unchecked , transaction date will be changed to system date when new is clicked</a:t>
            </a:r>
          </a:p>
          <a:p>
            <a:pPr>
              <a:buNone/>
            </a:pPr>
            <a:r>
              <a:rPr lang="en-US" sz="2000" dirty="0" smtClean="0"/>
              <a:t>Delete Master Data</a:t>
            </a:r>
          </a:p>
          <a:p>
            <a:r>
              <a:rPr lang="en-US" sz="1600" dirty="0" smtClean="0"/>
              <a:t>Will show transaction along with the transaction number in which references of to be deleted data is present</a:t>
            </a:r>
          </a:p>
          <a:p>
            <a:pPr>
              <a:buNone/>
            </a:pPr>
            <a:endParaRPr lang="en-US" sz="2000" dirty="0" smtClean="0"/>
          </a:p>
          <a:p>
            <a:pPr>
              <a:buNone/>
            </a:pPr>
            <a:endParaRPr lang="en-US" sz="1400" dirty="0" smtClean="0"/>
          </a:p>
          <a:p>
            <a:endParaRPr lang="en-US" sz="1400" dirty="0"/>
          </a:p>
          <a:p>
            <a:pPr>
              <a:buNone/>
            </a:pPr>
            <a:endParaRPr lang="en-US" sz="1400" dirty="0"/>
          </a:p>
        </p:txBody>
      </p:sp>
      <p:pic>
        <p:nvPicPr>
          <p:cNvPr id="1026" name="Picture 2" descr="C:\Users\kshitij\Desktop\reference chack.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81200" y="4261963"/>
            <a:ext cx="4371975" cy="1438275"/>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457200" y="304800"/>
            <a:ext cx="7772400" cy="400110"/>
          </a:xfrm>
          <a:prstGeom prst="rect">
            <a:avLst/>
          </a:prstGeom>
          <a:noFill/>
        </p:spPr>
        <p:txBody>
          <a:bodyPr wrap="square" rtlCol="0">
            <a:spAutoFit/>
          </a:bodyPr>
          <a:lstStyle/>
          <a:p>
            <a:r>
              <a:rPr lang="en-US" sz="2000" dirty="0" smtClean="0"/>
              <a:t>Version 2.3.1.0</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buNone/>
            </a:pPr>
            <a:r>
              <a:rPr lang="en-US" sz="2000" dirty="0" smtClean="0"/>
              <a:t>System Default</a:t>
            </a:r>
          </a:p>
          <a:p>
            <a:r>
              <a:rPr lang="en-US" sz="1600" dirty="0" smtClean="0"/>
              <a:t>Auto </a:t>
            </a:r>
            <a:r>
              <a:rPr lang="en-US" sz="1600" dirty="0"/>
              <a:t>Add Refer By while making sales </a:t>
            </a:r>
            <a:r>
              <a:rPr lang="en-US" sz="1600" dirty="0" smtClean="0"/>
              <a:t>invoice</a:t>
            </a:r>
          </a:p>
          <a:p>
            <a:pPr marL="0" indent="0">
              <a:buNone/>
            </a:pPr>
            <a:r>
              <a:rPr lang="en-US" sz="1600" dirty="0"/>
              <a:t> </a:t>
            </a:r>
            <a:r>
              <a:rPr lang="en-US" sz="1600" dirty="0" smtClean="0"/>
              <a:t>       Provided Check box in system default-&gt;</a:t>
            </a:r>
            <a:r>
              <a:rPr lang="en-US" sz="1600" dirty="0" err="1" smtClean="0"/>
              <a:t>Retailg</a:t>
            </a:r>
            <a:r>
              <a:rPr lang="en-US" sz="1600" dirty="0" smtClean="0"/>
              <a:t> Settings to auto add refer by from sales invoice</a:t>
            </a:r>
            <a:endParaRPr lang="en-US" sz="1600" dirty="0"/>
          </a:p>
          <a:p>
            <a:r>
              <a:rPr lang="en-US" sz="1600" dirty="0"/>
              <a:t>S</a:t>
            </a:r>
            <a:r>
              <a:rPr lang="en-US" sz="1600" dirty="0" smtClean="0"/>
              <a:t>how </a:t>
            </a:r>
            <a:r>
              <a:rPr lang="en-US" sz="1600" dirty="0"/>
              <a:t>Last Sales/Purchase Detail on Product Selection in Transactions.</a:t>
            </a:r>
          </a:p>
          <a:p>
            <a:pPr>
              <a:buNone/>
            </a:pPr>
            <a:r>
              <a:rPr lang="en-US" sz="1600" dirty="0" smtClean="0"/>
              <a:t>        Check boxes to enable or disable last sale and purchase details from footer area of transactions</a:t>
            </a:r>
          </a:p>
          <a:p>
            <a:pPr>
              <a:buNone/>
            </a:pPr>
            <a:endParaRPr lang="en-US" sz="1400" dirty="0" smtClean="0"/>
          </a:p>
          <a:p>
            <a:pPr marL="0" indent="0">
              <a:buNone/>
            </a:pPr>
            <a:r>
              <a:rPr lang="en-US" sz="2000" dirty="0" smtClean="0"/>
              <a:t> Common </a:t>
            </a:r>
            <a:endParaRPr lang="en-US" sz="2000" dirty="0"/>
          </a:p>
          <a:p>
            <a:r>
              <a:rPr lang="en-US" sz="1600" dirty="0" smtClean="0"/>
              <a:t>Message when enter already existing entry number or reference number and data exist in product detail grid.</a:t>
            </a:r>
          </a:p>
          <a:p>
            <a:r>
              <a:rPr lang="en-US" sz="1600" dirty="0" smtClean="0"/>
              <a:t>Remarks of Billing Head in Narration of Vouchers</a:t>
            </a:r>
          </a:p>
          <a:p>
            <a:pPr marL="0" indent="0">
              <a:buNone/>
            </a:pPr>
            <a:r>
              <a:rPr lang="en-US" sz="1600" dirty="0" smtClean="0"/>
              <a:t>       When posting of billing head is in a separate account than that of customer</a:t>
            </a:r>
          </a:p>
          <a:p>
            <a:r>
              <a:rPr lang="en-US" sz="1600" dirty="0" smtClean="0"/>
              <a:t>Removed validations for mandatory expiry date and number for Credit Card from payment mode.</a:t>
            </a:r>
          </a:p>
          <a:p>
            <a:r>
              <a:rPr lang="en-US" sz="1600" dirty="0" smtClean="0"/>
              <a:t>Default cursor on Amount column of payment mode according to the selected payment mode.</a:t>
            </a:r>
          </a:p>
          <a:p>
            <a:r>
              <a:rPr lang="en-US" sz="1800" dirty="0"/>
              <a:t>Restore Data without Password</a:t>
            </a:r>
          </a:p>
          <a:p>
            <a:pPr>
              <a:buNone/>
            </a:pPr>
            <a:r>
              <a:rPr lang="en-US" sz="1200" dirty="0"/>
              <a:t>	</a:t>
            </a:r>
            <a:r>
              <a:rPr lang="en-US" sz="1400" dirty="0"/>
              <a:t>Now password is not required for  restoring database backups</a:t>
            </a:r>
          </a:p>
          <a:p>
            <a:r>
              <a:rPr lang="en-US" sz="1800" dirty="0" smtClean="0"/>
              <a:t>Change </a:t>
            </a:r>
            <a:r>
              <a:rPr lang="en-US" sz="1800" dirty="0"/>
              <a:t>Series &amp; Location Data According To branch</a:t>
            </a:r>
          </a:p>
          <a:p>
            <a:pPr>
              <a:buNone/>
            </a:pPr>
            <a:r>
              <a:rPr lang="en-US" sz="1600" dirty="0"/>
              <a:t>	When a new branch is created, in a fresh database then the series and stock location will be seeded according to the id of the branch</a:t>
            </a:r>
          </a:p>
          <a:p>
            <a:r>
              <a:rPr lang="en-US" sz="1600" dirty="0" smtClean="0"/>
              <a:t>Message on Save of Purchase Invoice when Selling Rate is Zero.</a:t>
            </a:r>
            <a:endParaRPr lang="en-US" sz="1600" dirty="0" smtClean="0"/>
          </a:p>
          <a:p>
            <a:pPr>
              <a:buNone/>
            </a:pPr>
            <a:endParaRPr lang="en-US" sz="2000" dirty="0"/>
          </a:p>
          <a:p>
            <a:pPr>
              <a:buNone/>
            </a:pPr>
            <a:endParaRPr lang="en-US" sz="2000" dirty="0" smtClean="0"/>
          </a:p>
          <a:p>
            <a:pPr>
              <a:buNone/>
            </a:pPr>
            <a:endParaRPr lang="en-US" sz="2000" dirty="0"/>
          </a:p>
          <a:p>
            <a:pPr>
              <a:buNone/>
            </a:pPr>
            <a:endParaRPr lang="en-US" sz="1400" dirty="0" smtClean="0"/>
          </a:p>
          <a:p>
            <a:endParaRPr lang="en-US" sz="1400" dirty="0"/>
          </a:p>
          <a:p>
            <a:pPr>
              <a:buNone/>
            </a:pPr>
            <a:endParaRPr lang="en-US" sz="1400" dirty="0"/>
          </a:p>
        </p:txBody>
      </p:sp>
    </p:spTree>
    <p:extLst>
      <p:ext uri="{BB962C8B-B14F-4D97-AF65-F5344CB8AC3E}">
        <p14:creationId xmlns:p14="http://schemas.microsoft.com/office/powerpoint/2010/main" xmlns="" val="3349739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ctr">
              <a:buNone/>
            </a:pPr>
            <a:endParaRPr lang="en-US" sz="1400" dirty="0" smtClean="0"/>
          </a:p>
          <a:p>
            <a:pPr>
              <a:buNone/>
            </a:pPr>
            <a:r>
              <a:rPr lang="en-US" sz="2000" dirty="0"/>
              <a:t>Total of </a:t>
            </a:r>
            <a:r>
              <a:rPr lang="en-US" sz="2000" dirty="0" err="1"/>
              <a:t>QtyInNos</a:t>
            </a:r>
            <a:r>
              <a:rPr lang="en-US" sz="2000" dirty="0"/>
              <a:t> column in Grid Footer</a:t>
            </a:r>
            <a:endParaRPr lang="en-US" sz="2000" dirty="0" smtClean="0"/>
          </a:p>
          <a:p>
            <a:pPr marL="0" indent="0">
              <a:buNone/>
            </a:pPr>
            <a:r>
              <a:rPr lang="en-US" sz="2000" dirty="0" smtClean="0"/>
              <a:t>Editable Entry number for drafted entries</a:t>
            </a:r>
          </a:p>
          <a:p>
            <a:r>
              <a:rPr lang="en-US" sz="1700" dirty="0" smtClean="0"/>
              <a:t>You can set  entry numbers  for your drafted entries  by typing the required entry number in the entry no. control</a:t>
            </a:r>
          </a:p>
          <a:p>
            <a:r>
              <a:rPr lang="en-US" sz="1600" dirty="0"/>
              <a:t>Now cursor in header part of transactions will set on first control with allow focus.</a:t>
            </a:r>
          </a:p>
          <a:p>
            <a:r>
              <a:rPr lang="en-US" sz="1600" dirty="0"/>
              <a:t>Alias with Account Name in List of Accounts.</a:t>
            </a:r>
          </a:p>
          <a:p>
            <a:pPr>
              <a:buNone/>
            </a:pPr>
            <a:r>
              <a:rPr lang="en-US" sz="2000" dirty="0" smtClean="0"/>
              <a:t>Issue </a:t>
            </a:r>
            <a:r>
              <a:rPr lang="en-US" sz="2000" dirty="0"/>
              <a:t>Location Transfer </a:t>
            </a:r>
          </a:p>
          <a:p>
            <a:r>
              <a:rPr lang="en-US" sz="1600" dirty="0"/>
              <a:t>Date Range in Collect Expired Data.</a:t>
            </a:r>
          </a:p>
          <a:p>
            <a:r>
              <a:rPr lang="en-US" sz="1600" dirty="0"/>
              <a:t>When clicked on collect expired data, then expiry detail report will open.</a:t>
            </a:r>
          </a:p>
          <a:p>
            <a:r>
              <a:rPr lang="en-US" sz="1600" dirty="0"/>
              <a:t>Update the product list of transaction by selecting desired products and clicking on update button</a:t>
            </a:r>
          </a:p>
          <a:p>
            <a:pPr marL="0" indent="0">
              <a:buNone/>
            </a:pPr>
            <a:r>
              <a:rPr lang="en-US" sz="2400" dirty="0"/>
              <a:t> </a:t>
            </a:r>
            <a:r>
              <a:rPr lang="en-US" sz="2000" dirty="0"/>
              <a:t>Product Conversion :</a:t>
            </a:r>
          </a:p>
          <a:p>
            <a:r>
              <a:rPr lang="en-US" sz="1600" dirty="0"/>
              <a:t>Print Barcode option in Header will always work for Output Products</a:t>
            </a:r>
          </a:p>
          <a:p>
            <a:r>
              <a:rPr lang="en-US" sz="1600" dirty="0"/>
              <a:t>Now it will not open Batch list for Output products, when auto open batch list is selected for Input Products.</a:t>
            </a:r>
          </a:p>
          <a:p>
            <a:r>
              <a:rPr lang="en-US" sz="1600" dirty="0"/>
              <a:t>Solved Problem MRP not change when first select 'A' product and than change it to 'B'.</a:t>
            </a:r>
          </a:p>
          <a:p>
            <a:endParaRPr lang="en-US" sz="1700" dirty="0" smtClean="0"/>
          </a:p>
          <a:p>
            <a:pPr>
              <a:buNone/>
            </a:pPr>
            <a:endParaRPr lang="en-US" sz="2000" dirty="0" smtClean="0"/>
          </a:p>
          <a:p>
            <a:pPr>
              <a:buNone/>
            </a:pPr>
            <a:endParaRPr lang="en-US" sz="2000" dirty="0" smtClean="0"/>
          </a:p>
          <a:p>
            <a:pPr>
              <a:buNone/>
            </a:pPr>
            <a:endParaRPr lang="en-US" sz="1400" dirty="0" smtClean="0"/>
          </a:p>
          <a:p>
            <a:endParaRPr lang="en-US" sz="1400" dirty="0"/>
          </a:p>
          <a:p>
            <a:pPr>
              <a:buNone/>
            </a:pPr>
            <a:endParaRPr lang="en-US" sz="1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615</TotalTime>
  <Words>1899</Words>
  <Application>Microsoft Office PowerPoint</Application>
  <PresentationFormat>On-screen Show (4:3)</PresentationFormat>
  <Paragraphs>216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RetailGraph 2.3.0.0</vt:lpstr>
      <vt:lpstr>New Options</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Resolved Issues</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RetailGraph 2.2.5.0</dc:title>
  <dc:creator>priyanka</dc:creator>
  <cp:lastModifiedBy>sunita</cp:lastModifiedBy>
  <cp:revision>63</cp:revision>
  <dcterms:created xsi:type="dcterms:W3CDTF">2012-08-29T12:32:57Z</dcterms:created>
  <dcterms:modified xsi:type="dcterms:W3CDTF">2012-09-22T10:30:22Z</dcterms:modified>
</cp:coreProperties>
</file>