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57" r:id="rId4"/>
    <p:sldId id="280" r:id="rId5"/>
    <p:sldId id="282" r:id="rId6"/>
    <p:sldId id="276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0CF8-F2FD-430D-BF84-A45EC4C15A1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err="1" smtClean="0"/>
              <a:t>RetailGraph</a:t>
            </a:r>
            <a:r>
              <a:rPr lang="en-US" dirty="0" smtClean="0"/>
              <a:t> 2.3.2.0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Date :15/10/2012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New touchscreen optimized optional UI for Sales invoice, Sales order and Sales Challan  </a:t>
            </a:r>
            <a:r>
              <a:rPr lang="en-US" sz="1500" dirty="0" smtClean="0"/>
              <a:t>(Available in patch 2.3.2.1)</a:t>
            </a:r>
            <a:endParaRPr lang="en-US" sz="1500" dirty="0" smtClean="0"/>
          </a:p>
          <a:p>
            <a:endParaRPr lang="en-US" dirty="0"/>
          </a:p>
        </p:txBody>
      </p:sp>
      <p:pic>
        <p:nvPicPr>
          <p:cNvPr id="1026" name="Picture 2" descr="D: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286000"/>
            <a:ext cx="754380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86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endParaRPr lang="en-US" sz="1300" dirty="0"/>
          </a:p>
          <a:p>
            <a:pPr>
              <a:lnSpc>
                <a:spcPct val="135000"/>
              </a:lnSpc>
            </a:pPr>
            <a:r>
              <a:rPr lang="en-US" sz="1600" dirty="0"/>
              <a:t>Now Entry Date of Transactions will show Last Date of Financial Year if Current Date is greater than Last Date of Financial Year.</a:t>
            </a:r>
          </a:p>
          <a:p>
            <a:pPr>
              <a:lnSpc>
                <a:spcPct val="135000"/>
              </a:lnSpc>
            </a:pPr>
            <a:r>
              <a:rPr lang="en-US" sz="1600" dirty="0"/>
              <a:t>Allow zero rate option in transaction series for </a:t>
            </a:r>
            <a:r>
              <a:rPr lang="en-US" sz="1600" dirty="0" smtClean="0"/>
              <a:t>Sales Invoice </a:t>
            </a:r>
            <a:r>
              <a:rPr lang="en-US" sz="1600" dirty="0"/>
              <a:t>and </a:t>
            </a:r>
            <a:r>
              <a:rPr lang="en-US" sz="1600" dirty="0" smtClean="0"/>
              <a:t>Sales Challan </a:t>
            </a:r>
            <a:r>
              <a:rPr lang="en-US" sz="1600" dirty="0"/>
              <a:t>to save bills with products having zero rate.</a:t>
            </a:r>
          </a:p>
          <a:p>
            <a:pPr>
              <a:lnSpc>
                <a:spcPct val="135000"/>
              </a:lnSpc>
            </a:pPr>
            <a:r>
              <a:rPr lang="en-US" sz="1600" dirty="0"/>
              <a:t>Option to close form from the thumbnail in the task bar of </a:t>
            </a:r>
            <a:r>
              <a:rPr lang="en-US" sz="1600" dirty="0" smtClean="0"/>
              <a:t>Retailgraph</a:t>
            </a:r>
          </a:p>
          <a:p>
            <a:pPr>
              <a:lnSpc>
                <a:spcPct val="135000"/>
              </a:lnSpc>
            </a:pPr>
            <a:endParaRPr lang="en-US" sz="1300" dirty="0"/>
          </a:p>
          <a:p>
            <a:pPr>
              <a:lnSpc>
                <a:spcPct val="135000"/>
              </a:lnSpc>
            </a:pPr>
            <a:endParaRPr lang="en-US" sz="1300" dirty="0" smtClean="0"/>
          </a:p>
          <a:p>
            <a:pPr>
              <a:lnSpc>
                <a:spcPct val="135000"/>
              </a:lnSpc>
            </a:pPr>
            <a:endParaRPr lang="en-US" sz="1300" dirty="0"/>
          </a:p>
          <a:p>
            <a:pPr>
              <a:lnSpc>
                <a:spcPct val="135000"/>
              </a:lnSpc>
            </a:pPr>
            <a:endParaRPr lang="en-US" sz="1300" dirty="0" smtClean="0"/>
          </a:p>
          <a:p>
            <a:pPr>
              <a:lnSpc>
                <a:spcPct val="135000"/>
              </a:lnSpc>
            </a:pPr>
            <a:endParaRPr lang="en-US" sz="1300" dirty="0"/>
          </a:p>
          <a:p>
            <a:pPr>
              <a:lnSpc>
                <a:spcPct val="135000"/>
              </a:lnSpc>
            </a:pPr>
            <a:endParaRPr lang="en-US" sz="1300" dirty="0" smtClean="0"/>
          </a:p>
          <a:p>
            <a:pPr>
              <a:lnSpc>
                <a:spcPct val="135000"/>
              </a:lnSpc>
            </a:pPr>
            <a:endParaRPr lang="en-US" sz="1300" dirty="0"/>
          </a:p>
          <a:p>
            <a:pPr>
              <a:lnSpc>
                <a:spcPct val="135000"/>
              </a:lnSpc>
            </a:pPr>
            <a:endParaRPr lang="en-US" sz="1600" dirty="0" smtClean="0"/>
          </a:p>
          <a:p>
            <a:pPr>
              <a:lnSpc>
                <a:spcPct val="135000"/>
              </a:lnSpc>
            </a:pPr>
            <a:r>
              <a:rPr lang="en-US" sz="1600" dirty="0" smtClean="0"/>
              <a:t>Cancel </a:t>
            </a:r>
            <a:r>
              <a:rPr lang="en-US" sz="1600" dirty="0"/>
              <a:t>option is available on Accounting Vouchers.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400" dirty="0" smtClean="0"/>
          </a:p>
          <a:p>
            <a:endParaRPr lang="en-US" sz="1400" dirty="0"/>
          </a:p>
          <a:p>
            <a:pPr>
              <a:buNone/>
            </a:pPr>
            <a:endParaRPr lang="en-US" sz="1400" dirty="0"/>
          </a:p>
        </p:txBody>
      </p:sp>
      <p:pic>
        <p:nvPicPr>
          <p:cNvPr id="4" name="Picture 2" descr="C:\Users\kshitij\Desktop\New folder\Close Thumbna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293" y="2819400"/>
            <a:ext cx="40195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5000"/>
              </a:lnSpc>
              <a:buNone/>
            </a:pPr>
            <a:r>
              <a:rPr lang="en-US" sz="7200" dirty="0"/>
              <a:t>System </a:t>
            </a:r>
            <a:r>
              <a:rPr lang="en-US" sz="7200" dirty="0" smtClean="0"/>
              <a:t>default</a:t>
            </a:r>
          </a:p>
          <a:p>
            <a:pPr>
              <a:lnSpc>
                <a:spcPct val="145000"/>
              </a:lnSpc>
            </a:pPr>
            <a:r>
              <a:rPr lang="en-US" sz="6000" dirty="0" smtClean="0"/>
              <a:t>Option </a:t>
            </a:r>
            <a:r>
              <a:rPr lang="en-US" sz="6000" dirty="0"/>
              <a:t>to consider 1st, 15th or last day of the month as expiry date in case expiry date format is set as </a:t>
            </a:r>
            <a:r>
              <a:rPr lang="en-US" sz="6000" dirty="0" smtClean="0"/>
              <a:t>MM/YY </a:t>
            </a:r>
            <a:r>
              <a:rPr lang="en-US" sz="6000" dirty="0"/>
              <a:t>and best before is not defined</a:t>
            </a:r>
          </a:p>
          <a:p>
            <a:pPr>
              <a:lnSpc>
                <a:spcPct val="145000"/>
              </a:lnSpc>
            </a:pPr>
            <a:r>
              <a:rPr lang="en-US" sz="6000" dirty="0"/>
              <a:t>Now like transactions, log of masters is also maintained in database </a:t>
            </a:r>
          </a:p>
          <a:p>
            <a:pPr>
              <a:lnSpc>
                <a:spcPct val="145000"/>
              </a:lnSpc>
            </a:pPr>
            <a:r>
              <a:rPr lang="en-US" sz="6000" dirty="0"/>
              <a:t>Search Option in Account Group Master</a:t>
            </a:r>
          </a:p>
          <a:p>
            <a:pPr>
              <a:lnSpc>
                <a:spcPct val="145000"/>
              </a:lnSpc>
            </a:pPr>
            <a:r>
              <a:rPr lang="en-US" sz="6000" dirty="0"/>
              <a:t>Provided option for cut command ,margins and no. of columns in system default for printing of reports</a:t>
            </a:r>
          </a:p>
          <a:p>
            <a:pPr>
              <a:lnSpc>
                <a:spcPct val="145000"/>
              </a:lnSpc>
              <a:buNone/>
            </a:pPr>
            <a:endParaRPr lang="en-US" sz="4600" dirty="0" smtClean="0"/>
          </a:p>
          <a:p>
            <a:pPr>
              <a:lnSpc>
                <a:spcPct val="145000"/>
              </a:lnSpc>
              <a:buNone/>
            </a:pPr>
            <a:endParaRPr lang="en-US" sz="4600" dirty="0"/>
          </a:p>
          <a:p>
            <a:pPr>
              <a:lnSpc>
                <a:spcPct val="145000"/>
              </a:lnSpc>
              <a:buNone/>
            </a:pPr>
            <a:r>
              <a:rPr lang="en-US" sz="7200" dirty="0" smtClean="0"/>
              <a:t>Reports</a:t>
            </a:r>
          </a:p>
          <a:p>
            <a:pPr>
              <a:lnSpc>
                <a:spcPct val="145000"/>
              </a:lnSpc>
            </a:pPr>
            <a:r>
              <a:rPr lang="en-US" sz="6000" dirty="0" smtClean="0"/>
              <a:t>% VAT type column in </a:t>
            </a:r>
            <a:r>
              <a:rPr lang="en-US" sz="6000" dirty="0"/>
              <a:t>Haryana-Vat Form C4</a:t>
            </a:r>
          </a:p>
          <a:p>
            <a:pPr>
              <a:lnSpc>
                <a:spcPct val="145000"/>
              </a:lnSpc>
            </a:pPr>
            <a:r>
              <a:rPr lang="en-US" sz="6000" dirty="0"/>
              <a:t>New VAT Form 36 for Rajasthan </a:t>
            </a:r>
            <a:endParaRPr lang="en-US" sz="6000" dirty="0" smtClean="0"/>
          </a:p>
          <a:p>
            <a:pPr>
              <a:lnSpc>
                <a:spcPct val="145000"/>
              </a:lnSpc>
            </a:pPr>
            <a:r>
              <a:rPr lang="en-US" sz="6000" dirty="0" smtClean="0"/>
              <a:t>Changes </a:t>
            </a:r>
            <a:r>
              <a:rPr lang="en-US" sz="6000" dirty="0"/>
              <a:t>in Dynamic forms to Generate form defined on web Database.</a:t>
            </a:r>
          </a:p>
          <a:p>
            <a:pPr>
              <a:lnSpc>
                <a:spcPct val="145000"/>
              </a:lnSpc>
            </a:pPr>
            <a:r>
              <a:rPr lang="en-US" sz="6000" dirty="0"/>
              <a:t>Now Auto Adjustment Option in </a:t>
            </a:r>
            <a:r>
              <a:rPr lang="en-US" sz="6000" dirty="0" smtClean="0"/>
              <a:t>Receivables/Payables </a:t>
            </a:r>
            <a:r>
              <a:rPr lang="en-US" sz="6000" dirty="0"/>
              <a:t>Reports will check for customer/Vendor also to adjust On A/c Amount</a:t>
            </a:r>
            <a:r>
              <a:rPr lang="en-US" sz="6000" dirty="0" smtClean="0"/>
              <a:t>.</a:t>
            </a:r>
          </a:p>
          <a:p>
            <a:pPr>
              <a:lnSpc>
                <a:spcPct val="145000"/>
              </a:lnSpc>
            </a:pPr>
            <a:r>
              <a:rPr lang="en-US" sz="6000" dirty="0" smtClean="0"/>
              <a:t>Option to assign LR no and Carrier services to multiple bills from Invoice Summary</a:t>
            </a:r>
            <a:endParaRPr lang="en-US" sz="6000" dirty="0"/>
          </a:p>
          <a:p>
            <a:pPr>
              <a:lnSpc>
                <a:spcPct val="145000"/>
              </a:lnSpc>
              <a:buNone/>
            </a:pPr>
            <a:endParaRPr lang="en-US" sz="4600" dirty="0"/>
          </a:p>
          <a:p>
            <a:pPr marL="0" indent="0">
              <a:lnSpc>
                <a:spcPct val="145000"/>
              </a:lnSpc>
              <a:buNone/>
            </a:pPr>
            <a:endParaRPr lang="en-US" sz="4600" dirty="0"/>
          </a:p>
          <a:p>
            <a:pPr marL="0" indent="0">
              <a:lnSpc>
                <a:spcPct val="145000"/>
              </a:lnSpc>
              <a:buNone/>
            </a:pPr>
            <a:endParaRPr lang="en-US" sz="4600" dirty="0" smtClean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400" dirty="0" smtClean="0"/>
          </a:p>
          <a:p>
            <a:endParaRPr lang="en-US" sz="1400" dirty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145000"/>
              </a:lnSpc>
            </a:pPr>
            <a:r>
              <a:rPr lang="en-US" sz="1500" dirty="0"/>
              <a:t>Employee filter and department grouping option in payroll </a:t>
            </a:r>
            <a:r>
              <a:rPr lang="en-US" sz="1500" dirty="0" smtClean="0"/>
              <a:t>reports</a:t>
            </a:r>
          </a:p>
          <a:p>
            <a:pPr>
              <a:lnSpc>
                <a:spcPct val="145000"/>
              </a:lnSpc>
            </a:pPr>
            <a:endParaRPr lang="en-US" sz="1500" dirty="0"/>
          </a:p>
          <a:p>
            <a:pPr>
              <a:lnSpc>
                <a:spcPct val="145000"/>
              </a:lnSpc>
            </a:pPr>
            <a:endParaRPr lang="en-US" sz="1500" dirty="0" smtClean="0"/>
          </a:p>
          <a:p>
            <a:pPr>
              <a:lnSpc>
                <a:spcPct val="145000"/>
              </a:lnSpc>
            </a:pPr>
            <a:endParaRPr lang="en-US" sz="1500" dirty="0"/>
          </a:p>
          <a:p>
            <a:pPr>
              <a:lnSpc>
                <a:spcPct val="145000"/>
              </a:lnSpc>
            </a:pPr>
            <a:endParaRPr lang="en-US" sz="1500" dirty="0" smtClean="0"/>
          </a:p>
          <a:p>
            <a:pPr>
              <a:lnSpc>
                <a:spcPct val="145000"/>
              </a:lnSpc>
            </a:pPr>
            <a:endParaRPr lang="en-US" sz="1500" dirty="0"/>
          </a:p>
          <a:p>
            <a:pPr>
              <a:lnSpc>
                <a:spcPct val="145000"/>
              </a:lnSpc>
            </a:pPr>
            <a:endParaRPr lang="en-US" sz="1500" dirty="0" smtClean="0"/>
          </a:p>
          <a:p>
            <a:pPr>
              <a:lnSpc>
                <a:spcPct val="145000"/>
              </a:lnSpc>
            </a:pPr>
            <a:endParaRPr lang="en-US" sz="1500" dirty="0"/>
          </a:p>
          <a:p>
            <a:pPr>
              <a:lnSpc>
                <a:spcPct val="145000"/>
              </a:lnSpc>
              <a:buNone/>
            </a:pPr>
            <a:endParaRPr lang="en-US" sz="4600" dirty="0"/>
          </a:p>
          <a:p>
            <a:pPr marL="0" indent="0">
              <a:lnSpc>
                <a:spcPct val="145000"/>
              </a:lnSpc>
              <a:buNone/>
            </a:pPr>
            <a:endParaRPr lang="en-US" sz="4600" dirty="0"/>
          </a:p>
          <a:p>
            <a:pPr marL="0" indent="0">
              <a:lnSpc>
                <a:spcPct val="145000"/>
              </a:lnSpc>
              <a:buNone/>
            </a:pPr>
            <a:endParaRPr lang="en-US" sz="4600" dirty="0" smtClean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400" dirty="0" smtClean="0"/>
          </a:p>
          <a:p>
            <a:endParaRPr lang="en-US" sz="1400" dirty="0"/>
          </a:p>
          <a:p>
            <a:pPr>
              <a:buNone/>
            </a:pPr>
            <a:endParaRPr lang="en-US" sz="1400" dirty="0"/>
          </a:p>
        </p:txBody>
      </p:sp>
      <p:pic>
        <p:nvPicPr>
          <p:cNvPr id="2050" name="Picture 2" descr="C:\Users\kshitij\Desktop\New folder\employee fil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515225" cy="475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18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Autofit/>
          </a:bodyPr>
          <a:lstStyle/>
          <a:p>
            <a:pPr>
              <a:lnSpc>
                <a:spcPct val="145000"/>
              </a:lnSpc>
            </a:pPr>
            <a:r>
              <a:rPr lang="en-US" sz="1500" dirty="0"/>
              <a:t>Payment Detail of Customer in Customer Query in Ledger Detail Tab.</a:t>
            </a:r>
          </a:p>
          <a:p>
            <a:pPr marL="0" indent="0">
              <a:lnSpc>
                <a:spcPct val="145000"/>
              </a:lnSpc>
              <a:buNone/>
            </a:pPr>
            <a:endParaRPr lang="en-US" sz="1500" dirty="0" smtClean="0"/>
          </a:p>
          <a:p>
            <a:pPr>
              <a:lnSpc>
                <a:spcPct val="145000"/>
              </a:lnSpc>
            </a:pPr>
            <a:endParaRPr lang="en-US" sz="1500" dirty="0" smtClean="0"/>
          </a:p>
          <a:p>
            <a:pPr>
              <a:lnSpc>
                <a:spcPct val="145000"/>
              </a:lnSpc>
            </a:pPr>
            <a:endParaRPr lang="en-US" sz="1500" dirty="0"/>
          </a:p>
          <a:p>
            <a:pPr>
              <a:lnSpc>
                <a:spcPct val="145000"/>
              </a:lnSpc>
            </a:pPr>
            <a:endParaRPr lang="en-US" sz="1500" dirty="0" smtClean="0"/>
          </a:p>
          <a:p>
            <a:pPr>
              <a:lnSpc>
                <a:spcPct val="145000"/>
              </a:lnSpc>
            </a:pPr>
            <a:endParaRPr lang="en-US" sz="1500" dirty="0" smtClean="0"/>
          </a:p>
          <a:p>
            <a:pPr>
              <a:lnSpc>
                <a:spcPct val="145000"/>
              </a:lnSpc>
            </a:pPr>
            <a:r>
              <a:rPr lang="en-US" sz="1500" dirty="0" smtClean="0"/>
              <a:t>Removed </a:t>
            </a:r>
            <a:r>
              <a:rPr lang="en-US" sz="1500" dirty="0"/>
              <a:t>Virtual Item Option in Customer Query, Now Option defined in system defaults will be used.</a:t>
            </a:r>
          </a:p>
          <a:p>
            <a:pPr>
              <a:lnSpc>
                <a:spcPct val="145000"/>
              </a:lnSpc>
            </a:pPr>
            <a:r>
              <a:rPr lang="en-US" sz="1500" dirty="0"/>
              <a:t>Now Default value in Date Range of Reports will come according to Selected Financial Year</a:t>
            </a:r>
          </a:p>
          <a:p>
            <a:pPr marL="0" indent="0">
              <a:lnSpc>
                <a:spcPct val="145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5000"/>
              </a:lnSpc>
              <a:buNone/>
            </a:pPr>
            <a:r>
              <a:rPr lang="en-US" sz="1800" dirty="0" smtClean="0"/>
              <a:t>Improvements</a:t>
            </a:r>
            <a:endParaRPr lang="en-US" sz="1800" dirty="0"/>
          </a:p>
          <a:p>
            <a:pPr>
              <a:lnSpc>
                <a:spcPct val="125000"/>
              </a:lnSpc>
            </a:pPr>
            <a:r>
              <a:rPr lang="en-US" sz="1500" dirty="0" smtClean="0"/>
              <a:t>Speed of Sales Invoice Save when Auto feed Entry in Order Book for Not Available Stock.</a:t>
            </a:r>
          </a:p>
          <a:p>
            <a:pPr>
              <a:lnSpc>
                <a:spcPct val="125000"/>
              </a:lnSpc>
            </a:pPr>
            <a:r>
              <a:rPr lang="en-US" sz="1500" dirty="0" smtClean="0"/>
              <a:t>Speed of Balance Sheet, P &amp; L And Trading Account.</a:t>
            </a:r>
          </a:p>
          <a:p>
            <a:pPr>
              <a:lnSpc>
                <a:spcPct val="125000"/>
              </a:lnSpc>
            </a:pPr>
            <a:r>
              <a:rPr lang="en-US" sz="1500" dirty="0" smtClean="0"/>
              <a:t>Speed of Reorder Report.</a:t>
            </a:r>
          </a:p>
          <a:p>
            <a:pPr>
              <a:lnSpc>
                <a:spcPct val="125000"/>
              </a:lnSpc>
            </a:pPr>
            <a:r>
              <a:rPr lang="en-US" sz="1500" dirty="0" smtClean="0"/>
              <a:t>Selection on List like Customer, Vendor, Account etc.</a:t>
            </a:r>
          </a:p>
          <a:p>
            <a:pPr>
              <a:lnSpc>
                <a:spcPct val="125000"/>
              </a:lnSpc>
            </a:pPr>
            <a:r>
              <a:rPr lang="en-US" sz="1500" dirty="0" smtClean="0"/>
              <a:t>Speed of Customer Query.</a:t>
            </a:r>
          </a:p>
          <a:p>
            <a:endParaRPr lang="en-US" sz="1700" dirty="0" smtClean="0"/>
          </a:p>
          <a:p>
            <a:endParaRPr lang="en-US" sz="1700" dirty="0"/>
          </a:p>
        </p:txBody>
      </p:sp>
      <p:pic>
        <p:nvPicPr>
          <p:cNvPr id="3074" name="Picture 2" descr="C:\Users\kshitij\Desktop\New folder\ledger deta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85800"/>
            <a:ext cx="4000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84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Solved Issues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Header Layouts not working in Receipt/Payment.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Clear Challan showing message for Decimal Qty When Clear Partial Challan and Qty in Unit2 (Packing of 3,5,7....)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 smtClean="0"/>
              <a:t>Speed issue when </a:t>
            </a:r>
            <a:r>
              <a:rPr lang="en-US" sz="1500" dirty="0"/>
              <a:t>Change Customer/Vendor in Edit mode of Transaction.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Header Layouts not working in Receipt/Payment.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 smtClean="0"/>
              <a:t>Reference </a:t>
            </a:r>
            <a:r>
              <a:rPr lang="en-US" sz="1500" dirty="0"/>
              <a:t>check for Opening Bal.(Pending Bills) Delete after adjustments.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Challan Generated by Already Purchase not Auto Clear when Import Purchase Invoice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Balance sheet not Ordered on Group Number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Total of Closing stock Value not showing in Sales &amp; Stock Statement.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Regenerate Closing Stock option in Export for Tally showing Run Time Error.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Dynamic Form fires Post Back on Load when called from Transaction.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Customer Query Financial Data showing wrong balance when Cheque Return Entries Exist.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Recalculate Account Balance not Update proper balances of accounts under Sundry Creditors/Debtors when multi level grouping is defined.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7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477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RetailGraph 2.3.2.0</vt:lpstr>
      <vt:lpstr>Version Note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RetailGraph 2.2.5.0</dc:title>
  <dc:creator>priyanka</dc:creator>
  <cp:lastModifiedBy>Kshitij</cp:lastModifiedBy>
  <cp:revision>52</cp:revision>
  <dcterms:created xsi:type="dcterms:W3CDTF">2012-08-29T12:32:57Z</dcterms:created>
  <dcterms:modified xsi:type="dcterms:W3CDTF">2012-10-15T14:47:06Z</dcterms:modified>
</cp:coreProperties>
</file>