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404C4-5876-4BE2-B3D2-24EC84916D67}" type="datetimeFigureOut">
              <a:rPr lang="en-US" smtClean="0"/>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B0006-0A2B-4E97-98C1-D4A0A28D9AD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ln/>
        </p:spPr>
        <p:txBody>
          <a:bodyPr/>
          <a:lstStyle/>
          <a:p>
            <a:fld id="{BEB2E652-53A4-4ECA-9654-E68790A1B7E4}" type="slidenum">
              <a:rPr lang="en-US" smtClean="0">
                <a:ea typeface="Microsoft YaHei" charset="-122"/>
              </a:rPr>
              <a:pPr/>
              <a:t>2</a:t>
            </a:fld>
            <a:endParaRPr lang="en-US" smtClean="0">
              <a:ea typeface="Microsoft YaHei" charset="-122"/>
            </a:endParaRPr>
          </a:p>
        </p:txBody>
      </p:sp>
      <p:sp>
        <p:nvSpPr>
          <p:cNvPr id="18435" name="Rectangle 1"/>
          <p:cNvSpPr>
            <a:spLocks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18436"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p:spPr>
        <p:txBody>
          <a:bodyPr/>
          <a:lstStyle/>
          <a:p>
            <a:fld id="{4195B0FF-7C6E-4C75-958F-C72E19C9C465}" type="slidenum">
              <a:rPr lang="en-US" smtClean="0">
                <a:ea typeface="Microsoft YaHei" charset="-122"/>
              </a:rPr>
              <a:pPr/>
              <a:t>25</a:t>
            </a:fld>
            <a:endParaRPr lang="en-US" smtClean="0">
              <a:ea typeface="Microsoft YaHei" charset="-122"/>
            </a:endParaRPr>
          </a:p>
        </p:txBody>
      </p:sp>
      <p:sp>
        <p:nvSpPr>
          <p:cNvPr id="23555"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3556"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p:spPr>
        <p:txBody>
          <a:bodyPr/>
          <a:lstStyle/>
          <a:p>
            <a:fld id="{2A0AF5D8-89CE-47DA-A1E7-82A9AAB537F4}" type="slidenum">
              <a:rPr lang="en-US" smtClean="0">
                <a:ea typeface="Microsoft YaHei" charset="-122"/>
              </a:rPr>
              <a:pPr/>
              <a:t>26</a:t>
            </a:fld>
            <a:endParaRPr lang="en-US" smtClean="0">
              <a:ea typeface="Microsoft YaHei" charset="-122"/>
            </a:endParaRPr>
          </a:p>
        </p:txBody>
      </p:sp>
      <p:sp>
        <p:nvSpPr>
          <p:cNvPr id="24579"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4580"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p:spPr>
        <p:txBody>
          <a:bodyPr/>
          <a:lstStyle/>
          <a:p>
            <a:fld id="{923C07B6-55E3-4A8F-A0F1-304CC49DCED3}" type="slidenum">
              <a:rPr lang="en-US" smtClean="0">
                <a:ea typeface="Microsoft YaHei" charset="-122"/>
              </a:rPr>
              <a:pPr/>
              <a:t>27</a:t>
            </a:fld>
            <a:endParaRPr lang="en-US" smtClean="0">
              <a:ea typeface="Microsoft YaHei" charset="-122"/>
            </a:endParaRPr>
          </a:p>
        </p:txBody>
      </p:sp>
      <p:sp>
        <p:nvSpPr>
          <p:cNvPr id="25603"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5604"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p:spPr>
        <p:txBody>
          <a:bodyPr/>
          <a:lstStyle/>
          <a:p>
            <a:fld id="{EAA20748-EF11-4008-B980-920EF47A776E}" type="slidenum">
              <a:rPr lang="en-US" smtClean="0">
                <a:ea typeface="Microsoft YaHei" charset="-122"/>
              </a:rPr>
              <a:pPr/>
              <a:t>28</a:t>
            </a:fld>
            <a:endParaRPr lang="en-US" smtClean="0">
              <a:ea typeface="Microsoft YaHei" charset="-122"/>
            </a:endParaRPr>
          </a:p>
        </p:txBody>
      </p:sp>
      <p:sp>
        <p:nvSpPr>
          <p:cNvPr id="26627"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6628"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29</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30</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31</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32</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33</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34</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p:spPr>
        <p:txBody>
          <a:bodyPr/>
          <a:lstStyle/>
          <a:p>
            <a:fld id="{A15F88AA-C993-4FB9-B606-8AA100E20BEE}" type="slidenum">
              <a:rPr lang="en-US" smtClean="0">
                <a:ea typeface="Microsoft YaHei" charset="-122"/>
              </a:rPr>
              <a:pPr/>
              <a:t>11</a:t>
            </a:fld>
            <a:endParaRPr lang="en-US" smtClean="0">
              <a:ea typeface="Microsoft YaHei" charset="-122"/>
            </a:endParaRPr>
          </a:p>
        </p:txBody>
      </p:sp>
      <p:sp>
        <p:nvSpPr>
          <p:cNvPr id="19459" name="Rectangle 1"/>
          <p:cNvSpPr>
            <a:spLocks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19460"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35</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36</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37</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38</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p:spPr>
        <p:txBody>
          <a:bodyPr/>
          <a:lstStyle/>
          <a:p>
            <a:fld id="{4E12A400-E42D-4A13-BDB3-5C7248866BA0}" type="slidenum">
              <a:rPr lang="en-US" smtClean="0">
                <a:ea typeface="Microsoft YaHei" charset="-122"/>
              </a:rPr>
              <a:pPr/>
              <a:t>39</a:t>
            </a:fld>
            <a:endParaRPr lang="en-US" smtClean="0">
              <a:ea typeface="Microsoft YaHei" charset="-122"/>
            </a:endParaRPr>
          </a:p>
        </p:txBody>
      </p:sp>
      <p:sp>
        <p:nvSpPr>
          <p:cNvPr id="2765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765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p:spPr>
        <p:txBody>
          <a:bodyPr/>
          <a:lstStyle/>
          <a:p>
            <a:fld id="{3EDA5A8C-4A85-4772-B83C-1CD11C09E977}" type="slidenum">
              <a:rPr lang="en-US" smtClean="0">
                <a:ea typeface="Microsoft YaHei" charset="-122"/>
              </a:rPr>
              <a:pPr/>
              <a:t>18</a:t>
            </a:fld>
            <a:endParaRPr lang="en-US" smtClean="0">
              <a:ea typeface="Microsoft YaHei" charset="-122"/>
            </a:endParaRPr>
          </a:p>
        </p:txBody>
      </p:sp>
      <p:sp>
        <p:nvSpPr>
          <p:cNvPr id="19459"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9460"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p:spPr>
        <p:txBody>
          <a:bodyPr/>
          <a:lstStyle/>
          <a:p>
            <a:fld id="{FA2648C3-7AF5-426A-AF7C-160D5C2F51CF}" type="slidenum">
              <a:rPr lang="en-US" smtClean="0">
                <a:ea typeface="Microsoft YaHei" charset="-122"/>
              </a:rPr>
              <a:pPr/>
              <a:t>19</a:t>
            </a:fld>
            <a:endParaRPr lang="en-US" smtClean="0">
              <a:ea typeface="Microsoft YaHei" charset="-122"/>
            </a:endParaRPr>
          </a:p>
        </p:txBody>
      </p:sp>
      <p:sp>
        <p:nvSpPr>
          <p:cNvPr id="20483"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0484"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p:spPr>
        <p:txBody>
          <a:bodyPr/>
          <a:lstStyle/>
          <a:p>
            <a:fld id="{10708E2E-E0EF-4D45-A52F-980DDC2877B0}" type="slidenum">
              <a:rPr lang="en-US" smtClean="0">
                <a:ea typeface="Microsoft YaHei" charset="-122"/>
              </a:rPr>
              <a:pPr/>
              <a:t>20</a:t>
            </a:fld>
            <a:endParaRPr lang="en-US" smtClean="0">
              <a:ea typeface="Microsoft YaHei" charset="-122"/>
            </a:endParaRPr>
          </a:p>
        </p:txBody>
      </p:sp>
      <p:sp>
        <p:nvSpPr>
          <p:cNvPr id="21507"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1508"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p:spPr>
        <p:txBody>
          <a:bodyPr/>
          <a:lstStyle/>
          <a:p>
            <a:fld id="{F69B4556-A2CD-492F-842B-CC141B747A66}" type="slidenum">
              <a:rPr lang="en-US" smtClean="0">
                <a:ea typeface="Microsoft YaHei" charset="-122"/>
              </a:rPr>
              <a:pPr/>
              <a:t>21</a:t>
            </a:fld>
            <a:endParaRPr lang="en-US" smtClean="0">
              <a:ea typeface="Microsoft YaHei" charset="-122"/>
            </a:endParaRPr>
          </a:p>
        </p:txBody>
      </p:sp>
      <p:sp>
        <p:nvSpPr>
          <p:cNvPr id="2253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253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p:spPr>
        <p:txBody>
          <a:bodyPr/>
          <a:lstStyle/>
          <a:p>
            <a:fld id="{8C380BB3-BBF2-449B-B3E4-0AD8CEB8365F}" type="slidenum">
              <a:rPr lang="en-US" smtClean="0">
                <a:ea typeface="Microsoft YaHei" charset="-122"/>
              </a:rPr>
              <a:pPr/>
              <a:t>22</a:t>
            </a:fld>
            <a:endParaRPr lang="en-US" smtClean="0">
              <a:ea typeface="Microsoft YaHei" charset="-122"/>
            </a:endParaRPr>
          </a:p>
        </p:txBody>
      </p:sp>
      <p:sp>
        <p:nvSpPr>
          <p:cNvPr id="23555"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3556"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p:spPr>
        <p:txBody>
          <a:bodyPr/>
          <a:lstStyle/>
          <a:p>
            <a:fld id="{0468D9D3-C183-4A32-B629-998195B996F4}" type="slidenum">
              <a:rPr lang="en-US" smtClean="0">
                <a:ea typeface="Microsoft YaHei" charset="-122"/>
              </a:rPr>
              <a:pPr/>
              <a:t>23</a:t>
            </a:fld>
            <a:endParaRPr lang="en-US" smtClean="0">
              <a:ea typeface="Microsoft YaHei" charset="-122"/>
            </a:endParaRPr>
          </a:p>
        </p:txBody>
      </p:sp>
      <p:sp>
        <p:nvSpPr>
          <p:cNvPr id="20483"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0484"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p:spPr>
        <p:txBody>
          <a:bodyPr/>
          <a:lstStyle/>
          <a:p>
            <a:fld id="{A4C977FC-166F-4BCF-BB41-6B631BA7EB76}" type="slidenum">
              <a:rPr lang="en-US" smtClean="0">
                <a:ea typeface="Microsoft YaHei" charset="-122"/>
              </a:rPr>
              <a:pPr/>
              <a:t>24</a:t>
            </a:fld>
            <a:endParaRPr lang="en-US" smtClean="0">
              <a:ea typeface="Microsoft YaHei" charset="-122"/>
            </a:endParaRPr>
          </a:p>
        </p:txBody>
      </p:sp>
      <p:sp>
        <p:nvSpPr>
          <p:cNvPr id="22531" name="Rectangle 1"/>
          <p:cNvSpPr>
            <a:spLocks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22532" name="Rectangle 2"/>
          <p:cNvSpPr>
            <a:spLocks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F7B830-D1B0-4A2E-BF2D-E4948D79616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7B830-D1B0-4A2E-BF2D-E4948D79616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7B830-D1B0-4A2E-BF2D-E4948D79616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t>9/30/13</a:t>
            </a:r>
          </a:p>
        </p:txBody>
      </p:sp>
      <p:sp>
        <p:nvSpPr>
          <p:cNvPr id="4" name="Rectangle 4"/>
          <p:cNvSpPr>
            <a:spLocks noGrp="1" noChangeArrowheads="1"/>
          </p:cNvSpPr>
          <p:nvPr>
            <p:ph type="sldNum" idx="11"/>
          </p:nvPr>
        </p:nvSpPr>
        <p:spPr>
          <a:ln/>
        </p:spPr>
        <p:txBody>
          <a:bodyPr/>
          <a:lstStyle>
            <a:lvl1pPr>
              <a:defRPr/>
            </a:lvl1pPr>
          </a:lstStyle>
          <a:p>
            <a:pPr>
              <a:defRPr/>
            </a:pPr>
            <a:fld id="{23EC135D-D6F4-4F59-95C2-9BC8A58958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7B830-D1B0-4A2E-BF2D-E4948D79616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7B830-D1B0-4A2E-BF2D-E4948D79616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F7B830-D1B0-4A2E-BF2D-E4948D79616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F7B830-D1B0-4A2E-BF2D-E4948D796169}"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F7B830-D1B0-4A2E-BF2D-E4948D796169}"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7B830-D1B0-4A2E-BF2D-E4948D796169}"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7B830-D1B0-4A2E-BF2D-E4948D79616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7B830-D1B0-4A2E-BF2D-E4948D79616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DFBFD-13A8-4F85-AFA5-5300D7030B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7B830-D1B0-4A2E-BF2D-E4948D796169}" type="datetimeFigureOut">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DFBFD-13A8-4F85-AFA5-5300D7030B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RetailGraph</a:t>
            </a:r>
            <a:endParaRPr lang="en-US" dirty="0"/>
          </a:p>
        </p:txBody>
      </p:sp>
      <p:sp>
        <p:nvSpPr>
          <p:cNvPr id="3" name="Subtitle 2"/>
          <p:cNvSpPr>
            <a:spLocks noGrp="1"/>
          </p:cNvSpPr>
          <p:nvPr>
            <p:ph type="subTitle" idx="1"/>
          </p:nvPr>
        </p:nvSpPr>
        <p:spPr>
          <a:xfrm>
            <a:off x="1371600" y="3124200"/>
            <a:ext cx="6400800" cy="685800"/>
          </a:xfrm>
        </p:spPr>
        <p:txBody>
          <a:bodyPr/>
          <a:lstStyle/>
          <a:p>
            <a:r>
              <a:rPr lang="en-US" dirty="0" smtClean="0"/>
              <a:t>Updates after September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25425"/>
            <a:ext cx="7769225" cy="307975"/>
          </a:xfrm>
        </p:spPr>
        <p:txBody>
          <a:bodyPr>
            <a:normAutofit fontScale="90000"/>
          </a:bodyPr>
          <a:lstStyle/>
          <a:p>
            <a:pPr algn="ctr" eaLnBrk="1" hangingPunct="1"/>
            <a:r>
              <a:rPr lang="en-US" sz="1800" smtClean="0"/>
              <a:t>Wants to consider Multi Character in Series Prefix for Customer</a:t>
            </a:r>
            <a:br>
              <a:rPr lang="en-US" sz="1800" smtClean="0"/>
            </a:br>
            <a:endParaRPr lang="en-US" sz="1800" smtClean="0"/>
          </a:p>
        </p:txBody>
      </p:sp>
      <p:pic>
        <p:nvPicPr>
          <p:cNvPr id="11267" name="Picture 3" descr="Cust_Series_prefix.png"/>
          <p:cNvPicPr>
            <a:picLocks noChangeAspect="1"/>
          </p:cNvPicPr>
          <p:nvPr/>
        </p:nvPicPr>
        <p:blipFill>
          <a:blip r:embed="rId2"/>
          <a:srcRect/>
          <a:stretch>
            <a:fillRect/>
          </a:stretch>
        </p:blipFill>
        <p:spPr bwMode="auto">
          <a:xfrm>
            <a:off x="947738" y="1366838"/>
            <a:ext cx="7248525"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idx="4294967295"/>
          </p:nvPr>
        </p:nvSpPr>
        <p:spPr>
          <a:xfrm>
            <a:off x="762000" y="381000"/>
            <a:ext cx="7772400" cy="1470025"/>
          </a:xfrm>
        </p:spPr>
        <p:txBody>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Retail Graph 3.0.00.19</a:t>
            </a:r>
          </a:p>
        </p:txBody>
      </p:sp>
      <p:sp>
        <p:nvSpPr>
          <p:cNvPr id="3075" name="Rectangle 2"/>
          <p:cNvSpPr>
            <a:spLocks noGrp="1" noChangeArrowheads="1"/>
          </p:cNvSpPr>
          <p:nvPr>
            <p:ph type="subTitle" idx="4294967295"/>
          </p:nvPr>
        </p:nvSpPr>
        <p:spPr>
          <a:xfrm>
            <a:off x="1676400" y="3886200"/>
            <a:ext cx="6096000" cy="1752600"/>
          </a:xfrm>
        </p:spPr>
        <p:txBody>
          <a:bodyPr lIns="90000" tIns="45000" rIns="90000" bIns="45000"/>
          <a:lstStyle/>
          <a:p>
            <a:pPr marL="0" indent="0" algn="ctr" eaLnBrk="1" hangingPunct="1">
              <a:lnSpc>
                <a:spcPct val="100000"/>
              </a:lnSpc>
              <a:spcAft>
                <a:spcPct val="0"/>
              </a:spcAft>
              <a:buFont typeface="Times New Roman" pitchFamily="16"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4400" smtClean="0"/>
              <a:t>  Version Release on 30/10/2014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225425"/>
            <a:ext cx="7769225" cy="384175"/>
          </a:xfrm>
        </p:spPr>
        <p:txBody>
          <a:bodyPr/>
          <a:lstStyle/>
          <a:p>
            <a:pPr algn="ctr" eaLnBrk="1" hangingPunct="1"/>
            <a:r>
              <a:rPr lang="en-US" sz="1800" smtClean="0"/>
              <a:t>Performa Invoice option in Product wise Sales And Sales Transaction Report</a:t>
            </a:r>
          </a:p>
        </p:txBody>
      </p:sp>
      <p:pic>
        <p:nvPicPr>
          <p:cNvPr id="4099" name="Picture 3" descr="1_1performa_inv.png"/>
          <p:cNvPicPr>
            <a:picLocks noChangeAspect="1"/>
          </p:cNvPicPr>
          <p:nvPr/>
        </p:nvPicPr>
        <p:blipFill>
          <a:blip r:embed="rId2"/>
          <a:srcRect/>
          <a:stretch>
            <a:fillRect/>
          </a:stretch>
        </p:blipFill>
        <p:spPr bwMode="auto">
          <a:xfrm>
            <a:off x="2286000" y="3581400"/>
            <a:ext cx="5895975" cy="1724025"/>
          </a:xfrm>
          <a:prstGeom prst="rect">
            <a:avLst/>
          </a:prstGeom>
          <a:noFill/>
          <a:ln w="9525">
            <a:noFill/>
            <a:miter lim="800000"/>
            <a:headEnd/>
            <a:tailEnd/>
          </a:ln>
        </p:spPr>
      </p:pic>
      <p:pic>
        <p:nvPicPr>
          <p:cNvPr id="4100" name="Picture 4" descr="1_performa_inv.png"/>
          <p:cNvPicPr>
            <a:picLocks noChangeAspect="1"/>
          </p:cNvPicPr>
          <p:nvPr/>
        </p:nvPicPr>
        <p:blipFill>
          <a:blip r:embed="rId3"/>
          <a:srcRect/>
          <a:stretch>
            <a:fillRect/>
          </a:stretch>
        </p:blipFill>
        <p:spPr bwMode="auto">
          <a:xfrm>
            <a:off x="838200" y="1143000"/>
            <a:ext cx="45148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5425"/>
            <a:ext cx="7769225" cy="384175"/>
          </a:xfrm>
        </p:spPr>
        <p:txBody>
          <a:bodyPr>
            <a:normAutofit fontScale="90000"/>
          </a:bodyPr>
          <a:lstStyle/>
          <a:p>
            <a:pPr algn="ctr" eaLnBrk="1" hangingPunct="1"/>
            <a:r>
              <a:rPr lang="en-US" sz="1800" smtClean="0"/>
              <a:t>Option to lock Vendor Name and Series at Branch While Import Transaction</a:t>
            </a:r>
            <a:br>
              <a:rPr lang="en-US" sz="1800" smtClean="0"/>
            </a:br>
            <a:endParaRPr lang="en-US" sz="1800" smtClean="0"/>
          </a:p>
        </p:txBody>
      </p:sp>
      <p:pic>
        <p:nvPicPr>
          <p:cNvPr id="5123" name="Picture 4" descr="3_Vendor_Series_Lock.png"/>
          <p:cNvPicPr>
            <a:picLocks noChangeAspect="1"/>
          </p:cNvPicPr>
          <p:nvPr/>
        </p:nvPicPr>
        <p:blipFill>
          <a:blip r:embed="rId2"/>
          <a:srcRect/>
          <a:stretch>
            <a:fillRect/>
          </a:stretch>
        </p:blipFill>
        <p:spPr bwMode="auto">
          <a:xfrm>
            <a:off x="947738" y="1395413"/>
            <a:ext cx="7248525"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5425"/>
            <a:ext cx="7769225" cy="612775"/>
          </a:xfrm>
        </p:spPr>
        <p:txBody>
          <a:bodyPr/>
          <a:lstStyle/>
          <a:p>
            <a:pPr algn="ctr" eaLnBrk="1" hangingPunct="1"/>
            <a:r>
              <a:rPr lang="en-US" sz="1800" smtClean="0"/>
              <a:t>Not wants discontinue customer in Sales Return</a:t>
            </a:r>
            <a:br>
              <a:rPr lang="en-US" sz="1800" smtClean="0"/>
            </a:br>
            <a:r>
              <a:rPr lang="en-US" sz="1400" smtClean="0"/>
              <a:t>Now we have option in System Default &gt; RetailGSetting &gt; checkbox for "Allow discontinue customer"</a:t>
            </a:r>
          </a:p>
        </p:txBody>
      </p:sp>
      <p:pic>
        <p:nvPicPr>
          <p:cNvPr id="6147" name="Picture 5" descr="4_discontinue_customer.png"/>
          <p:cNvPicPr>
            <a:picLocks noChangeAspect="1"/>
          </p:cNvPicPr>
          <p:nvPr/>
        </p:nvPicPr>
        <p:blipFill>
          <a:blip r:embed="rId2"/>
          <a:srcRect/>
          <a:stretch>
            <a:fillRect/>
          </a:stretch>
        </p:blipFill>
        <p:spPr bwMode="auto">
          <a:xfrm>
            <a:off x="971550" y="1104900"/>
            <a:ext cx="72009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28600"/>
            <a:ext cx="7769225" cy="533400"/>
          </a:xfrm>
        </p:spPr>
        <p:txBody>
          <a:bodyPr>
            <a:normAutofit fontScale="90000"/>
          </a:bodyPr>
          <a:lstStyle/>
          <a:p>
            <a:pPr algn="ctr" eaLnBrk="1" hangingPunct="1"/>
            <a:r>
              <a:rPr lang="en-US" sz="1800" smtClean="0"/>
              <a:t>Wants to enter discount slab with using invoice value option in Promotion Master, Now for multiple slab then need to create multiple promotion, System will pick appropriate promotion </a:t>
            </a:r>
          </a:p>
        </p:txBody>
      </p:sp>
      <p:pic>
        <p:nvPicPr>
          <p:cNvPr id="7171" name="Picture 3" descr="5_discountSlab.png"/>
          <p:cNvPicPr>
            <a:picLocks noChangeAspect="1"/>
          </p:cNvPicPr>
          <p:nvPr/>
        </p:nvPicPr>
        <p:blipFill>
          <a:blip r:embed="rId2"/>
          <a:srcRect/>
          <a:stretch>
            <a:fillRect/>
          </a:stretch>
        </p:blipFill>
        <p:spPr bwMode="auto">
          <a:xfrm>
            <a:off x="2071688" y="1128713"/>
            <a:ext cx="5000625"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225425"/>
            <a:ext cx="7769225" cy="688975"/>
          </a:xfrm>
        </p:spPr>
        <p:txBody>
          <a:bodyPr/>
          <a:lstStyle/>
          <a:p>
            <a:pPr algn="ctr" eaLnBrk="1" hangingPunct="1"/>
            <a:r>
              <a:rPr lang="en-US" sz="1800" smtClean="0"/>
              <a:t>Now user can print Barcode (no. of Labels) according to the requirement.</a:t>
            </a:r>
          </a:p>
        </p:txBody>
      </p:sp>
      <p:pic>
        <p:nvPicPr>
          <p:cNvPr id="8195" name="Picture 3" descr="6_prb_barcode.png"/>
          <p:cNvPicPr>
            <a:picLocks noChangeAspect="1"/>
          </p:cNvPicPr>
          <p:nvPr/>
        </p:nvPicPr>
        <p:blipFill>
          <a:blip r:embed="rId2"/>
          <a:srcRect/>
          <a:stretch>
            <a:fillRect/>
          </a:stretch>
        </p:blipFill>
        <p:spPr bwMode="auto">
          <a:xfrm>
            <a:off x="30163" y="685800"/>
            <a:ext cx="7285037" cy="4086225"/>
          </a:xfrm>
          <a:prstGeom prst="rect">
            <a:avLst/>
          </a:prstGeom>
          <a:noFill/>
          <a:ln w="9525">
            <a:noFill/>
            <a:miter lim="800000"/>
            <a:headEnd/>
            <a:tailEnd/>
          </a:ln>
        </p:spPr>
      </p:pic>
      <p:pic>
        <p:nvPicPr>
          <p:cNvPr id="8196" name="Picture 4" descr="6_prb_barcode_1.png"/>
          <p:cNvPicPr>
            <a:picLocks noChangeAspect="1"/>
          </p:cNvPicPr>
          <p:nvPr/>
        </p:nvPicPr>
        <p:blipFill>
          <a:blip r:embed="rId3"/>
          <a:srcRect/>
          <a:stretch>
            <a:fillRect/>
          </a:stretch>
        </p:blipFill>
        <p:spPr bwMode="auto">
          <a:xfrm>
            <a:off x="3457575" y="4267200"/>
            <a:ext cx="56864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0"/>
            <a:ext cx="7769225" cy="533400"/>
          </a:xfrm>
        </p:spPr>
        <p:txBody>
          <a:bodyPr>
            <a:normAutofit fontScale="90000"/>
          </a:bodyPr>
          <a:lstStyle/>
          <a:p>
            <a:pPr algn="ctr" eaLnBrk="1" hangingPunct="1"/>
            <a:r>
              <a:rPr lang="en-US" sz="1800" dirty="0" smtClean="0"/>
              <a:t/>
            </a:r>
            <a:br>
              <a:rPr lang="en-US" sz="1800" dirty="0" smtClean="0"/>
            </a:br>
            <a:r>
              <a:rPr lang="en-US" sz="1800" dirty="0"/>
              <a:t/>
            </a:r>
            <a:br>
              <a:rPr lang="en-US" sz="1800" dirty="0"/>
            </a:br>
            <a:r>
              <a:rPr lang="en-US" sz="1800" dirty="0" smtClean="0"/>
              <a:t>In </a:t>
            </a:r>
            <a:r>
              <a:rPr lang="en-US" sz="1800" dirty="0" smtClean="0"/>
              <a:t>standing order we have introduce one column i.e. "</a:t>
            </a:r>
            <a:r>
              <a:rPr lang="en-US" sz="1800" dirty="0" err="1" smtClean="0"/>
              <a:t>Mul</a:t>
            </a:r>
            <a:r>
              <a:rPr lang="en-US" sz="1800" dirty="0" smtClean="0"/>
              <a:t>. By No. of Days", its a check box which allows whether to multiple no. of days with qty or not. On Sales Invoice it is prompt for number of days</a:t>
            </a:r>
            <a:br>
              <a:rPr lang="en-US" sz="1800" dirty="0" smtClean="0"/>
            </a:br>
            <a:endParaRPr lang="en-US" sz="1800" dirty="0" smtClean="0"/>
          </a:p>
        </p:txBody>
      </p:sp>
      <p:pic>
        <p:nvPicPr>
          <p:cNvPr id="9219" name="Picture 3" descr="7_standing_ord.png"/>
          <p:cNvPicPr>
            <a:picLocks noChangeAspect="1"/>
          </p:cNvPicPr>
          <p:nvPr/>
        </p:nvPicPr>
        <p:blipFill>
          <a:blip r:embed="rId2"/>
          <a:srcRect/>
          <a:stretch>
            <a:fillRect/>
          </a:stretch>
        </p:blipFill>
        <p:spPr bwMode="auto">
          <a:xfrm>
            <a:off x="381000" y="887175"/>
            <a:ext cx="7170738" cy="4608750"/>
          </a:xfrm>
          <a:prstGeom prst="rect">
            <a:avLst/>
          </a:prstGeom>
          <a:noFill/>
          <a:ln w="9525">
            <a:noFill/>
            <a:miter lim="800000"/>
            <a:headEnd/>
            <a:tailEnd/>
          </a:ln>
        </p:spPr>
      </p:pic>
      <p:pic>
        <p:nvPicPr>
          <p:cNvPr id="9220" name="Picture 4" descr="7_standing_ord_1.png"/>
          <p:cNvPicPr>
            <a:picLocks noChangeAspect="1"/>
          </p:cNvPicPr>
          <p:nvPr/>
        </p:nvPicPr>
        <p:blipFill>
          <a:blip r:embed="rId3"/>
          <a:srcRect/>
          <a:stretch>
            <a:fillRect/>
          </a:stretch>
        </p:blipFill>
        <p:spPr bwMode="auto">
          <a:xfrm>
            <a:off x="685800" y="3686175"/>
            <a:ext cx="7180263"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274638"/>
            <a:ext cx="8229600" cy="1231900"/>
          </a:xfrm>
        </p:spPr>
        <p:txBody>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a:t>
            </a:r>
            <a:r>
              <a:rPr lang="en-US" sz="2400" b="1" dirty="0" smtClean="0"/>
              <a:t>rectified in </a:t>
            </a:r>
            <a:r>
              <a:rPr lang="en-US" sz="2400" b="1" dirty="0" smtClean="0"/>
              <a:t>different versions </a:t>
            </a:r>
            <a:r>
              <a:rPr lang="en-US" sz="2400" b="1" dirty="0" smtClean="0"/>
              <a:t>are </a:t>
            </a:r>
            <a:r>
              <a:rPr lang="en-US" sz="2400" b="1" dirty="0" smtClean="0"/>
              <a:t>………..</a:t>
            </a:r>
            <a:br>
              <a:rPr lang="en-US" sz="2400" b="1" dirty="0" smtClean="0"/>
            </a:br>
            <a:endParaRPr lang="en-US" sz="2400" b="1" dirty="0" smtClean="0"/>
          </a:p>
        </p:txBody>
      </p:sp>
      <p:sp>
        <p:nvSpPr>
          <p:cNvPr id="1229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01.Contra Voucher Option.</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02.UniqueID Column in Stock Detail &amp; Stock Ageing Report</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03.Solved Problem VAT Forms not showing Proper Data in case of data exist for walking customer.</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04.Schedule Option for Analysis Reports</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05.Wants Remarks Column in Issue Location Transfer (Browser and Report both)</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06.Wants Entry No., Entry Date &amp; Remarks column not coming in report Stock Transfer Report</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07.Not wants to Check Unique Ref No in Sales</a:t>
            </a:r>
          </a:p>
          <a:p>
            <a:pPr hangingPunct="1">
              <a:lnSpc>
                <a:spcPct val="100000"/>
              </a:lnSpc>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08.Wants Approve Vendor option in Order Book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3315"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09.Weekly Data column in Reports</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10.</a:t>
            </a:r>
            <a:r>
              <a:rPr lang="en-US" sz="2000">
                <a:solidFill>
                  <a:schemeClr val="tx1"/>
                </a:solidFill>
              </a:rPr>
              <a:t> </a:t>
            </a:r>
            <a:r>
              <a:rPr lang="en-US" sz="2000">
                <a:solidFill>
                  <a:srgbClr val="000000"/>
                </a:solidFill>
                <a:latin typeface="Calibri" charset="0"/>
              </a:rPr>
              <a:t>To change Rate  of all Lots of particular Barcode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11.Wants to consider Multi Character in Series Prefix for Customer</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12.Wants Default value of previous Row in Detail Dynamic Form of Transaction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13.In case Scan Barcode or Unique ID in transaction then wants option to stay cursor on Dynamic Form in case there is dynamic form in Detail Grid.</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14.Solved Problem Scan option on Unique ID editor not Working Proper(selection box not clear after scan and cursor going on grid after scan)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15.Sound On Messages.</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16.Solved Problem in Product Category wise purchase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idx="4294967295"/>
          </p:nvPr>
        </p:nvSpPr>
        <p:spPr>
          <a:xfrm>
            <a:off x="762000" y="381000"/>
            <a:ext cx="7772400" cy="1470025"/>
          </a:xfrm>
        </p:spPr>
        <p:txBody>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Retail Graph 3.0.00.12</a:t>
            </a:r>
          </a:p>
        </p:txBody>
      </p:sp>
      <p:sp>
        <p:nvSpPr>
          <p:cNvPr id="3075" name="Rectangle 2"/>
          <p:cNvSpPr>
            <a:spLocks noGrp="1" noChangeArrowheads="1"/>
          </p:cNvSpPr>
          <p:nvPr>
            <p:ph type="subTitle" idx="4294967295"/>
          </p:nvPr>
        </p:nvSpPr>
        <p:spPr>
          <a:xfrm>
            <a:off x="1676400" y="3886200"/>
            <a:ext cx="6096000" cy="1752600"/>
          </a:xfrm>
        </p:spPr>
        <p:txBody>
          <a:bodyPr lIns="90000" tIns="45000" rIns="90000" bIns="45000"/>
          <a:lstStyle/>
          <a:p>
            <a:pPr marL="0" indent="0" algn="ctr" eaLnBrk="1" hangingPunct="1">
              <a:lnSpc>
                <a:spcPct val="100000"/>
              </a:lnSpc>
              <a:spcAft>
                <a:spcPct val="0"/>
              </a:spcAft>
              <a:buFont typeface="Times New Roman" pitchFamily="16"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4400" smtClean="0"/>
              <a:t>  Version Release on 08/10/2014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4339"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17.Solved Problem Up arrow not working proper on Analysis Reports.</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18.Solved Problem Vat Forms Showing double data when CrNote is adjusted in more than one Receipt.</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19.Solved Problem Alias not showing in Party list in Vouchers.</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20.Solved Problem Receipt Entry option in Sales Order is not working for Walkin customer(when change name).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21.Solved Problem Product wise Sales/Purchase Report not showing proper data in Monthly,Quarterly and Cumulative options.</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22.Solved Problem New Lot Not generate in Reconcile Current Stock Option.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23.Solved Problem Receipt/Payment not calculate proper balance amount in case rebate is given in detail.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5363"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24.Solved Problem Recalculate Due Qty also Consider Draft Transactions.</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25.Solved Problem Showing error in Unique ID Query and in case continues then report show.</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26.Solved Problem :: Not wants to provide rights of F11 in case deselect same from Ribbon in Transaction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27.Solved Problem :: Software Hang Sometimes after select product in Sales Invoice.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28.Solved Problem :: Showing Error in Reconcile(Draft Mode)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29.Solved Problem :: Registration Export/Import not working</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30.Solved Problem :: Rate not pick from Lot in Transaction.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charset="0"/>
              </a:rPr>
              <a:t>31.Solved Problem :: Assembly name field not update in Form_Mas not update due to this issue not open dynamic form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6387"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32.Solved Problem :: in Print Option in Print Transaction and also not working in case change format and Preview same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charset="0"/>
              </a:rPr>
              <a:t>33.Solved Problem :: Refer by Commission </a:t>
            </a:r>
            <a:endParaRPr lang="en-US" sz="2000" dirty="0" smtClean="0">
              <a:solidFill>
                <a:srgbClr val="000000"/>
              </a:solidFill>
              <a:latin typeface="Calibri" charset="0"/>
            </a:endParaRP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34.Solved Problem :: Last Purchase Screen not showing proper</a:t>
            </a:r>
          </a:p>
          <a:p>
            <a:pPr marL="457200" indent="-457200">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smtClean="0">
                <a:solidFill>
                  <a:srgbClr val="000000"/>
                </a:solidFill>
                <a:latin typeface="Calibri" charset="0"/>
              </a:rPr>
              <a:t>35. </a:t>
            </a:r>
            <a:r>
              <a:rPr lang="en-US" sz="2000" dirty="0">
                <a:solidFill>
                  <a:srgbClr val="000000"/>
                </a:solidFill>
                <a:latin typeface="Calibri" charset="0"/>
              </a:rPr>
              <a:t>Performa Invoice option in Product wise Sales And Sales Transaction Report.</a:t>
            </a:r>
          </a:p>
          <a:p>
            <a:pPr marL="457200" indent="-457200">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smtClean="0">
                <a:solidFill>
                  <a:srgbClr val="000000"/>
                </a:solidFill>
                <a:latin typeface="Calibri" charset="0"/>
              </a:rPr>
              <a:t>36. </a:t>
            </a:r>
            <a:r>
              <a:rPr lang="en-US" sz="2000" dirty="0">
                <a:solidFill>
                  <a:srgbClr val="000000"/>
                </a:solidFill>
                <a:latin typeface="Calibri" charset="0"/>
              </a:rPr>
              <a:t>Option to lock Vendor Name and Series at Branch While Import Transaction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smtClean="0">
                <a:solidFill>
                  <a:srgbClr val="000000"/>
                </a:solidFill>
                <a:latin typeface="Calibri" charset="0"/>
              </a:rPr>
              <a:t>37.  Not </a:t>
            </a:r>
            <a:r>
              <a:rPr lang="en-US" sz="2000" dirty="0">
                <a:solidFill>
                  <a:srgbClr val="000000"/>
                </a:solidFill>
                <a:latin typeface="Calibri" charset="0"/>
              </a:rPr>
              <a:t>wants discontinue customer in Sales Return(System Default  &gt; 		  </a:t>
            </a:r>
            <a:r>
              <a:rPr lang="en-US" sz="2000" dirty="0" err="1">
                <a:solidFill>
                  <a:srgbClr val="000000"/>
                </a:solidFill>
                <a:latin typeface="Calibri" charset="0"/>
              </a:rPr>
              <a:t>RetailGSetting</a:t>
            </a:r>
            <a:r>
              <a:rPr lang="en-US" sz="2000" dirty="0">
                <a:solidFill>
                  <a:srgbClr val="000000"/>
                </a:solidFill>
                <a:latin typeface="Calibri" charset="0"/>
              </a:rPr>
              <a:t> &gt; checkbox for "Allow discontinue customer")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smtClean="0">
                <a:solidFill>
                  <a:srgbClr val="000000"/>
                </a:solidFill>
                <a:latin typeface="Calibri" charset="0"/>
              </a:rPr>
              <a:t>38.  Wants </a:t>
            </a:r>
            <a:r>
              <a:rPr lang="en-US" sz="2000" dirty="0">
                <a:solidFill>
                  <a:srgbClr val="000000"/>
                </a:solidFill>
                <a:latin typeface="Calibri" charset="0"/>
              </a:rPr>
              <a:t>to enter discount slab with using invoice value</a:t>
            </a:r>
          </a:p>
          <a:p>
            <a:pPr marL="457200" indent="-457200">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smtClean="0">
                <a:solidFill>
                  <a:srgbClr val="000000"/>
                </a:solidFill>
                <a:latin typeface="Calibri" charset="0"/>
              </a:rPr>
              <a:t>39.  </a:t>
            </a:r>
            <a:r>
              <a:rPr lang="en-US" sz="2000" dirty="0">
                <a:solidFill>
                  <a:srgbClr val="000000"/>
                </a:solidFill>
                <a:latin typeface="Calibri" charset="0"/>
              </a:rPr>
              <a:t>Now user can print Barcode (no. of Labels) according to the requirement.</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solidFill>
                <a:srgbClr val="000000"/>
              </a:solidFill>
              <a:latin typeface="Calibri" charset="0"/>
            </a:endParaRP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471488" y="914400"/>
            <a:ext cx="8229600" cy="5668963"/>
          </a:xfrm>
          <a:prstGeom prst="rect">
            <a:avLst/>
          </a:prstGeom>
          <a:noFill/>
          <a:ln w="9525">
            <a:noFill/>
            <a:round/>
            <a:headEnd/>
            <a:tailEnd/>
          </a:ln>
        </p:spPr>
        <p:txBody>
          <a:bodyPr lIns="90000" tIns="45000" rIns="90000" bIns="45000"/>
          <a:lstStyle/>
          <a:p>
            <a:pPr marL="457200" indent="-457200">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smtClean="0">
                <a:solidFill>
                  <a:srgbClr val="000000"/>
                </a:solidFill>
                <a:latin typeface="Calibri" charset="0"/>
              </a:rPr>
              <a:t>40. </a:t>
            </a:r>
            <a:r>
              <a:rPr lang="en-US" sz="2000" dirty="0">
                <a:solidFill>
                  <a:srgbClr val="000000"/>
                </a:solidFill>
                <a:latin typeface="Calibri" charset="0"/>
              </a:rPr>
              <a:t>Solved Problem :: In standing order we have introduce one column i.e. "</a:t>
            </a:r>
            <a:r>
              <a:rPr lang="en-US" sz="2000" dirty="0" err="1">
                <a:solidFill>
                  <a:srgbClr val="000000"/>
                </a:solidFill>
                <a:latin typeface="Calibri" charset="0"/>
              </a:rPr>
              <a:t>Mul.By</a:t>
            </a:r>
            <a:r>
              <a:rPr lang="en-US" sz="2000" dirty="0">
                <a:solidFill>
                  <a:srgbClr val="000000"/>
                </a:solidFill>
                <a:latin typeface="Calibri" charset="0"/>
              </a:rPr>
              <a:t> No. of Days", its a check box which allows whether to multiple no. of days with qty or not. So in Sales invoice it will ask for number of days, So it will apply on entire order. </a:t>
            </a:r>
            <a:endParaRPr lang="en-US" sz="2000" dirty="0" smtClean="0">
              <a:solidFill>
                <a:srgbClr val="000000"/>
              </a:solidFill>
              <a:latin typeface="Calibri" charset="0"/>
            </a:endParaRP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41. Solved Speed Issue of Recalculate Customer/Vendor Balance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42. Solved Problem :: Product Sequence change when use Convert Order to Invoice option.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43. Solved Problem :: Single </a:t>
            </a:r>
            <a:r>
              <a:rPr lang="en-US" sz="2000" dirty="0" err="1" smtClean="0">
                <a:solidFill>
                  <a:srgbClr val="000000"/>
                </a:solidFill>
                <a:latin typeface="Calibri" charset="0"/>
              </a:rPr>
              <a:t>UniqueID</a:t>
            </a:r>
            <a:r>
              <a:rPr lang="en-US" sz="2000" dirty="0" smtClean="0">
                <a:solidFill>
                  <a:srgbClr val="000000"/>
                </a:solidFill>
                <a:latin typeface="Calibri" charset="0"/>
              </a:rPr>
              <a:t> Option is not working in F5.</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44. Solved Problem :: In Sales Invoice allow Multiple times same Unique ID product select and save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45. Solved Speed Issue of Sales/Purchase </a:t>
            </a:r>
            <a:r>
              <a:rPr lang="en-US" sz="2000" dirty="0" err="1" smtClean="0">
                <a:solidFill>
                  <a:srgbClr val="000000"/>
                </a:solidFill>
                <a:latin typeface="Calibri" charset="0"/>
              </a:rPr>
              <a:t>Challan</a:t>
            </a:r>
            <a:r>
              <a:rPr lang="en-US" sz="2000" dirty="0" smtClean="0">
                <a:solidFill>
                  <a:srgbClr val="000000"/>
                </a:solidFill>
                <a:latin typeface="Calibri" charset="0"/>
              </a:rPr>
              <a:t> Due Qty Integrity Option.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46. Solved Problem :: Extra SP of Masters was not working in Import/Export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47. Cost Rate not updating in Adjustment in case create new lot.</a:t>
            </a:r>
          </a:p>
          <a:p>
            <a:pPr marL="457200" indent="-457200">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000" dirty="0">
              <a:solidFill>
                <a:srgbClr val="000000"/>
              </a:solidFill>
              <a:latin typeface="Calibri" charset="0"/>
            </a:endParaRPr>
          </a:p>
        </p:txBody>
      </p:sp>
      <p:sp>
        <p:nvSpPr>
          <p:cNvPr id="4" name="Title 3"/>
          <p:cNvSpPr>
            <a:spLocks noGrp="1"/>
          </p:cNvSpPr>
          <p:nvPr>
            <p:ph type="title"/>
          </p:nvPr>
        </p:nvSpPr>
        <p:spPr>
          <a:xfrm>
            <a:off x="457200" y="304800"/>
            <a:ext cx="8229600" cy="487362"/>
          </a:xfrm>
        </p:spPr>
        <p:txBody>
          <a:bodyPr>
            <a:normAutofit/>
          </a:bodyPr>
          <a:lstStyle/>
          <a:p>
            <a:r>
              <a:rPr lang="en-US" sz="2400" b="1" dirty="0" smtClean="0"/>
              <a:t>Problems rectified in different versions are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229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48. </a:t>
            </a:r>
            <a:r>
              <a:rPr lang="en-US" sz="2000" dirty="0">
                <a:solidFill>
                  <a:srgbClr val="000000"/>
                </a:solidFill>
                <a:latin typeface="Calibri" charset="0"/>
              </a:rPr>
              <a:t>Not wants Customer ledger of Discontinue Customer and also not wants same in list of customer in same report</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49. </a:t>
            </a:r>
            <a:r>
              <a:rPr lang="en-US" sz="2000" dirty="0">
                <a:solidFill>
                  <a:srgbClr val="000000"/>
                </a:solidFill>
                <a:latin typeface="Calibri" charset="0"/>
              </a:rPr>
              <a:t>Not wants tagging window in case export and import in same database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50. </a:t>
            </a:r>
            <a:r>
              <a:rPr lang="en-US" sz="2000" dirty="0">
                <a:solidFill>
                  <a:srgbClr val="000000"/>
                </a:solidFill>
                <a:latin typeface="Calibri" charset="0"/>
              </a:rPr>
              <a:t>Do not convert Purchase </a:t>
            </a:r>
            <a:r>
              <a:rPr lang="en-US" sz="2000" dirty="0" err="1">
                <a:solidFill>
                  <a:srgbClr val="000000"/>
                </a:solidFill>
                <a:latin typeface="Calibri" charset="0"/>
              </a:rPr>
              <a:t>Challan</a:t>
            </a:r>
            <a:r>
              <a:rPr lang="en-US" sz="2000" dirty="0">
                <a:solidFill>
                  <a:srgbClr val="000000"/>
                </a:solidFill>
                <a:latin typeface="Calibri" charset="0"/>
              </a:rPr>
              <a:t>/Sales </a:t>
            </a:r>
            <a:r>
              <a:rPr lang="en-US" sz="2000" dirty="0" err="1">
                <a:solidFill>
                  <a:srgbClr val="000000"/>
                </a:solidFill>
                <a:latin typeface="Calibri" charset="0"/>
              </a:rPr>
              <a:t>Challan</a:t>
            </a:r>
            <a:r>
              <a:rPr lang="en-US" sz="2000" dirty="0">
                <a:solidFill>
                  <a:srgbClr val="000000"/>
                </a:solidFill>
                <a:latin typeface="Calibri" charset="0"/>
              </a:rPr>
              <a:t> in Previous Date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51. </a:t>
            </a:r>
            <a:r>
              <a:rPr lang="en-US" sz="2000" dirty="0">
                <a:solidFill>
                  <a:srgbClr val="000000"/>
                </a:solidFill>
                <a:latin typeface="Calibri" charset="0"/>
              </a:rPr>
              <a:t>Ledger Display shows alias in Account Combo</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52. </a:t>
            </a:r>
            <a:r>
              <a:rPr lang="en-US" sz="2000" dirty="0">
                <a:solidFill>
                  <a:srgbClr val="000000"/>
                </a:solidFill>
                <a:latin typeface="Calibri" charset="0"/>
              </a:rPr>
              <a:t>Vendor Ledger and Customer Ledger both shows alias in Posting Account</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53. </a:t>
            </a:r>
            <a:r>
              <a:rPr lang="en-US" sz="2000" dirty="0">
                <a:solidFill>
                  <a:srgbClr val="000000"/>
                </a:solidFill>
                <a:latin typeface="Calibri" charset="0"/>
              </a:rPr>
              <a:t>Marketing Group Wise Out Standing shows alias in Marketing Group combo</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54. </a:t>
            </a:r>
            <a:r>
              <a:rPr lang="en-US" sz="2000" dirty="0">
                <a:solidFill>
                  <a:srgbClr val="000000"/>
                </a:solidFill>
                <a:latin typeface="Calibri" charset="0"/>
              </a:rPr>
              <a:t>In Reconcile last Shortage Surplus details was shown every time same and does not change according to product selection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3315"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56. </a:t>
            </a:r>
            <a:r>
              <a:rPr lang="en-US" sz="2000" dirty="0">
                <a:solidFill>
                  <a:srgbClr val="000000"/>
                </a:solidFill>
                <a:latin typeface="Calibri" charset="0"/>
              </a:rPr>
              <a:t>Showing error in all transaction of purchase and sales credit note in case of Unique Id.</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57. </a:t>
            </a:r>
            <a:r>
              <a:rPr lang="en-US" sz="2000" dirty="0">
                <a:solidFill>
                  <a:srgbClr val="000000"/>
                </a:solidFill>
                <a:latin typeface="Calibri" charset="0"/>
              </a:rPr>
              <a:t>Solved Problem :: In Dynamic Form Query not working n case of Delete Record from Grid Table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58. </a:t>
            </a:r>
            <a:r>
              <a:rPr lang="en-US" sz="2000" dirty="0">
                <a:solidFill>
                  <a:srgbClr val="000000"/>
                </a:solidFill>
                <a:latin typeface="Calibri" charset="0"/>
              </a:rPr>
              <a:t>Solved Problem :: Manufacturer not update in lot in case import branch transfer</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59. </a:t>
            </a:r>
            <a:r>
              <a:rPr lang="en-US" sz="2000" dirty="0">
                <a:solidFill>
                  <a:srgbClr val="000000"/>
                </a:solidFill>
                <a:latin typeface="Calibri" charset="0"/>
              </a:rPr>
              <a:t>Solved Problem :: Problem in vendor wise sale and stock statement in case of branch import export(manufacturer wise)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60. </a:t>
            </a:r>
            <a:r>
              <a:rPr lang="en-US" sz="2000" dirty="0">
                <a:solidFill>
                  <a:srgbClr val="000000"/>
                </a:solidFill>
                <a:latin typeface="Calibri" charset="0"/>
              </a:rPr>
              <a:t>Solved Problem :: Automatic Version Not Load Through CRM</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61. </a:t>
            </a:r>
            <a:r>
              <a:rPr lang="en-US" sz="2000" dirty="0">
                <a:solidFill>
                  <a:srgbClr val="000000"/>
                </a:solidFill>
                <a:latin typeface="Calibri" charset="0"/>
              </a:rPr>
              <a:t>Solved Problem :: Wants to ask No. Of Days only Once when clear Standing Order in Sales Invoice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62. </a:t>
            </a:r>
            <a:r>
              <a:rPr lang="en-US" sz="2000" dirty="0">
                <a:solidFill>
                  <a:srgbClr val="000000"/>
                </a:solidFill>
                <a:latin typeface="Calibri" charset="0"/>
              </a:rPr>
              <a:t>Solved Problem :: In case click on Step 1 Query then showing error in case define Step 2 in Query.</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4339"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63. </a:t>
            </a:r>
            <a:r>
              <a:rPr lang="en-US" sz="2000" dirty="0">
                <a:solidFill>
                  <a:srgbClr val="000000"/>
                </a:solidFill>
                <a:latin typeface="Calibri" charset="0"/>
              </a:rPr>
              <a:t>Solved Problem :: Showing error in case Select </a:t>
            </a:r>
            <a:r>
              <a:rPr lang="en-US" sz="2000" dirty="0" err="1">
                <a:solidFill>
                  <a:srgbClr val="000000"/>
                </a:solidFill>
                <a:latin typeface="Calibri" charset="0"/>
              </a:rPr>
              <a:t>Challan</a:t>
            </a:r>
            <a:r>
              <a:rPr lang="en-US" sz="2000" dirty="0">
                <a:solidFill>
                  <a:srgbClr val="000000"/>
                </a:solidFill>
                <a:latin typeface="Calibri" charset="0"/>
              </a:rPr>
              <a:t> of Previous Date and Save Invoice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64. </a:t>
            </a:r>
            <a:r>
              <a:rPr lang="en-US" sz="2000" dirty="0">
                <a:solidFill>
                  <a:srgbClr val="000000"/>
                </a:solidFill>
                <a:latin typeface="Calibri" charset="0"/>
              </a:rPr>
              <a:t>Solved Problem :: In Transaction:: Showing error in case Batch List is Blank</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65. </a:t>
            </a:r>
            <a:r>
              <a:rPr lang="en-US" sz="2000" dirty="0">
                <a:solidFill>
                  <a:srgbClr val="000000"/>
                </a:solidFill>
                <a:latin typeface="Calibri" charset="0"/>
              </a:rPr>
              <a:t>Solved Problem :: Not working Account Filter of Daybook</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66. </a:t>
            </a:r>
            <a:r>
              <a:rPr lang="en-US" sz="2000" dirty="0">
                <a:solidFill>
                  <a:srgbClr val="000000"/>
                </a:solidFill>
                <a:latin typeface="Calibri" charset="0"/>
              </a:rPr>
              <a:t>Solved Problem :: Export not working in case records greater then 65000</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67. </a:t>
            </a:r>
            <a:r>
              <a:rPr lang="en-US" sz="2000" dirty="0">
                <a:solidFill>
                  <a:srgbClr val="000000"/>
                </a:solidFill>
                <a:latin typeface="Calibri" charset="0"/>
              </a:rPr>
              <a:t>Solved Problem :: In case Select Product and Scan Barcode then Remark on next row not copy</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68. </a:t>
            </a:r>
            <a:r>
              <a:rPr lang="en-US" sz="2000" dirty="0">
                <a:solidFill>
                  <a:srgbClr val="000000"/>
                </a:solidFill>
                <a:latin typeface="Calibri" charset="0"/>
              </a:rPr>
              <a:t>Solved Problem :: Wants to show negative value in case Sales Credit Note in </a:t>
            </a:r>
            <a:r>
              <a:rPr lang="en-US" sz="2000" dirty="0" err="1">
                <a:solidFill>
                  <a:srgbClr val="000000"/>
                </a:solidFill>
                <a:latin typeface="Calibri" charset="0"/>
              </a:rPr>
              <a:t>DayBook</a:t>
            </a:r>
            <a:r>
              <a:rPr lang="en-US" sz="2000" dirty="0">
                <a:solidFill>
                  <a:srgbClr val="000000"/>
                </a:solidFill>
                <a:latin typeface="Calibri" charset="0"/>
              </a:rPr>
              <a:t>.</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69. </a:t>
            </a:r>
            <a:r>
              <a:rPr lang="en-US" sz="2000" dirty="0">
                <a:solidFill>
                  <a:srgbClr val="000000"/>
                </a:solidFill>
                <a:latin typeface="Calibri" charset="0"/>
              </a:rPr>
              <a:t>Solved Problem :: Showing Error in Export/Import.</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70. </a:t>
            </a:r>
            <a:r>
              <a:rPr lang="en-US" sz="2000" dirty="0">
                <a:solidFill>
                  <a:srgbClr val="000000"/>
                </a:solidFill>
                <a:latin typeface="Calibri" charset="0"/>
              </a:rPr>
              <a:t>Solved Problem :: Software Hang in case use Dynamic form in F5 Return Entry.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5363"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71. </a:t>
            </a:r>
            <a:r>
              <a:rPr lang="en-US" sz="2000" dirty="0">
                <a:solidFill>
                  <a:srgbClr val="000000"/>
                </a:solidFill>
                <a:latin typeface="Calibri" charset="0"/>
              </a:rPr>
              <a:t>Solved Problem :: Export Report In Excel</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72. </a:t>
            </a:r>
            <a:r>
              <a:rPr lang="en-US" sz="2000" dirty="0">
                <a:solidFill>
                  <a:srgbClr val="000000"/>
                </a:solidFill>
                <a:latin typeface="Calibri" charset="0"/>
              </a:rPr>
              <a:t>Solved Problem :: Return Type Price Difference not working in Transaction.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73. </a:t>
            </a:r>
            <a:r>
              <a:rPr lang="en-US" sz="2000" dirty="0">
                <a:solidFill>
                  <a:srgbClr val="000000"/>
                </a:solidFill>
                <a:latin typeface="Calibri" charset="0"/>
              </a:rPr>
              <a:t>Solved Problem :: Clear Return remove from Adjust Return of </a:t>
            </a:r>
            <a:r>
              <a:rPr lang="en-US" sz="2000" dirty="0" err="1">
                <a:solidFill>
                  <a:srgbClr val="000000"/>
                </a:solidFill>
                <a:latin typeface="Calibri" charset="0"/>
              </a:rPr>
              <a:t>Challan</a:t>
            </a:r>
            <a:r>
              <a:rPr lang="en-US" sz="2000" dirty="0">
                <a:solidFill>
                  <a:srgbClr val="000000"/>
                </a:solidFill>
                <a:latin typeface="Calibri" charset="0"/>
              </a:rPr>
              <a:t>, F5 is there to enter return manually.</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74. </a:t>
            </a:r>
            <a:r>
              <a:rPr lang="en-US" sz="2000" dirty="0">
                <a:solidFill>
                  <a:srgbClr val="000000"/>
                </a:solidFill>
                <a:latin typeface="Calibri" charset="0"/>
              </a:rPr>
              <a:t>Solved Problem :: Master -&gt; User -&gt; Restricted Series Prefix option is not working accordingly likewise if we want to restrict series with prefix "AB", it will also restrict series "A". </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75. </a:t>
            </a:r>
            <a:r>
              <a:rPr lang="en-US" sz="2000" dirty="0">
                <a:solidFill>
                  <a:srgbClr val="000000"/>
                </a:solidFill>
                <a:latin typeface="Calibri" charset="0"/>
              </a:rPr>
              <a:t>Solved Problem :: Sales Replacement and Purchase Replacement -&gt; Adjust a return against invoice and use that return in the replacement. On edit mode when fired save it will generate casting error.</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76. </a:t>
            </a:r>
            <a:r>
              <a:rPr lang="en-US" sz="2000" dirty="0">
                <a:solidFill>
                  <a:srgbClr val="000000"/>
                </a:solidFill>
                <a:latin typeface="Calibri" charset="0"/>
              </a:rPr>
              <a:t>Solved Problem :: Giving error in Dishonored </a:t>
            </a:r>
            <a:r>
              <a:rPr lang="en-US" sz="2000" dirty="0" err="1">
                <a:solidFill>
                  <a:srgbClr val="000000"/>
                </a:solidFill>
                <a:latin typeface="Calibri" charset="0"/>
              </a:rPr>
              <a:t>Cheques</a:t>
            </a:r>
            <a:r>
              <a:rPr lang="en-US" sz="2000" dirty="0">
                <a:solidFill>
                  <a:srgbClr val="000000"/>
                </a:solidFill>
                <a:latin typeface="Calibri" charset="0"/>
              </a:rPr>
              <a:t> -&gt; With Return to party option press Save button.</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6387"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77. </a:t>
            </a:r>
            <a:r>
              <a:rPr lang="en-US" sz="2000" dirty="0">
                <a:solidFill>
                  <a:srgbClr val="000000"/>
                </a:solidFill>
                <a:latin typeface="Calibri" charset="0"/>
              </a:rPr>
              <a:t>Solved Problem :: Purchase Invoice unique id product 4 qty and now sale 2 qty, now purchase return of that purchase invoice it will misbehave, if we just select all unique id and save.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78. </a:t>
            </a:r>
            <a:r>
              <a:rPr lang="en-US" sz="2000" dirty="0">
                <a:solidFill>
                  <a:srgbClr val="000000"/>
                </a:solidFill>
                <a:latin typeface="Calibri" charset="0"/>
              </a:rPr>
              <a:t>Solved Problem :: Inventory -&gt; Receive indent(Location Transfer) :- When focus is not at grid and Edit button is pressed then it will generate error.</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79. </a:t>
            </a:r>
            <a:r>
              <a:rPr lang="en-US" sz="2000" dirty="0">
                <a:solidFill>
                  <a:srgbClr val="000000"/>
                </a:solidFill>
                <a:latin typeface="Calibri" charset="0"/>
              </a:rPr>
              <a:t>Solved Problem :: If we convert a </a:t>
            </a:r>
            <a:r>
              <a:rPr lang="en-US" sz="2000" dirty="0" err="1">
                <a:solidFill>
                  <a:srgbClr val="000000"/>
                </a:solidFill>
                <a:latin typeface="Calibri" charset="0"/>
              </a:rPr>
              <a:t>challan</a:t>
            </a:r>
            <a:r>
              <a:rPr lang="en-US" sz="2000" dirty="0">
                <a:solidFill>
                  <a:srgbClr val="000000"/>
                </a:solidFill>
                <a:latin typeface="Calibri" charset="0"/>
              </a:rPr>
              <a:t>(in which standing order is cleared) to invoice was not working</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80. </a:t>
            </a:r>
            <a:r>
              <a:rPr lang="en-US" sz="2000" dirty="0">
                <a:solidFill>
                  <a:srgbClr val="000000"/>
                </a:solidFill>
                <a:latin typeface="Calibri" charset="0"/>
              </a:rPr>
              <a:t>Solved Problem :: If transfer stock partially used and then through System Maintenance &gt; Facilities &gt; Cancel Received Goods &gt;&gt; choose that transaction &gt;&gt; shows error</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81. </a:t>
            </a:r>
            <a:r>
              <a:rPr lang="en-US" sz="2000" dirty="0">
                <a:solidFill>
                  <a:srgbClr val="000000"/>
                </a:solidFill>
                <a:latin typeface="Calibri" charset="0"/>
              </a:rPr>
              <a:t>Solved Problem :: Price Difference of multi qty product in return adjust same in invoice not working properly</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82. </a:t>
            </a:r>
            <a:r>
              <a:rPr lang="en-US" sz="2000" dirty="0">
                <a:solidFill>
                  <a:srgbClr val="000000"/>
                </a:solidFill>
                <a:latin typeface="Calibri" charset="0"/>
              </a:rPr>
              <a:t>Solved Problem :: Case Lot error in import product master</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83. </a:t>
            </a:r>
            <a:r>
              <a:rPr lang="en-US" sz="2000" dirty="0">
                <a:solidFill>
                  <a:srgbClr val="000000"/>
                </a:solidFill>
                <a:latin typeface="Calibri" charset="0"/>
              </a:rPr>
              <a:t>Solved Problem :: Vendor Filter not work in vendor wise near expiry</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84. </a:t>
            </a:r>
            <a:r>
              <a:rPr lang="en-US" sz="2000" dirty="0">
                <a:solidFill>
                  <a:srgbClr val="000000"/>
                </a:solidFill>
                <a:latin typeface="Calibri" charset="0"/>
              </a:rPr>
              <a:t>Solved Problem :: Delete not allow in case dynamic form select in ribbon layout. </a:t>
            </a:r>
            <a:endParaRPr lang="en-US" sz="2000" dirty="0" smtClean="0">
              <a:solidFill>
                <a:srgbClr val="000000"/>
              </a:solidFill>
              <a:latin typeface="Calibri" charset="0"/>
            </a:endParaRP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85. Solved Problem :: Tax going blank in </a:t>
            </a:r>
            <a:r>
              <a:rPr lang="en-US" sz="2000" dirty="0" err="1" smtClean="0">
                <a:solidFill>
                  <a:srgbClr val="000000"/>
                </a:solidFill>
                <a:latin typeface="Calibri" charset="0"/>
              </a:rPr>
              <a:t>prodlot_dtl</a:t>
            </a:r>
            <a:r>
              <a:rPr lang="en-US" sz="2000" dirty="0" smtClean="0">
                <a:solidFill>
                  <a:srgbClr val="000000"/>
                </a:solidFill>
                <a:latin typeface="Calibri" charset="0"/>
              </a:rPr>
              <a:t> in case product conversion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86. Solved Problem :: Product Query not showing proper data in case select particular Location and make Issue Location Transfer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87. Solved Problem :: System Maintenance &gt; Facilities &gt; Delete Unused Lots Not working proper. It removes lot from </a:t>
            </a:r>
            <a:r>
              <a:rPr lang="en-US" sz="2000" dirty="0" err="1" smtClean="0">
                <a:solidFill>
                  <a:srgbClr val="000000"/>
                </a:solidFill>
                <a:latin typeface="Calibri" charset="0"/>
              </a:rPr>
              <a:t>tblprodstock_dtl</a:t>
            </a:r>
            <a:r>
              <a:rPr lang="en-US" sz="2000" dirty="0" smtClean="0">
                <a:solidFill>
                  <a:srgbClr val="000000"/>
                </a:solidFill>
                <a:latin typeface="Calibri" charset="0"/>
              </a:rPr>
              <a:t> not from </a:t>
            </a:r>
            <a:r>
              <a:rPr lang="en-US" sz="2000" dirty="0" err="1" smtClean="0">
                <a:solidFill>
                  <a:srgbClr val="000000"/>
                </a:solidFill>
                <a:latin typeface="Calibri" charset="0"/>
              </a:rPr>
              <a:t>tblprodlot_dtl</a:t>
            </a:r>
            <a:endParaRPr lang="en-US" sz="2000" dirty="0" smtClean="0">
              <a:solidFill>
                <a:srgbClr val="000000"/>
              </a:solidFill>
              <a:latin typeface="Calibri" charset="0"/>
            </a:endParaRP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88. Solved Problem :: Auto Purchase Order not clear and also clear as per FIFO method</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225425"/>
            <a:ext cx="7769225" cy="384175"/>
          </a:xfrm>
        </p:spPr>
        <p:txBody>
          <a:bodyPr/>
          <a:lstStyle/>
          <a:p>
            <a:pPr algn="ctr" eaLnBrk="1" hangingPunct="1"/>
            <a:r>
              <a:rPr lang="en-US" sz="1800" smtClean="0"/>
              <a:t>Contra Voucher Option.</a:t>
            </a:r>
          </a:p>
        </p:txBody>
      </p:sp>
      <p:pic>
        <p:nvPicPr>
          <p:cNvPr id="4099" name="Picture 3" descr="contra.png"/>
          <p:cNvPicPr>
            <a:picLocks noChangeAspect="1"/>
          </p:cNvPicPr>
          <p:nvPr/>
        </p:nvPicPr>
        <p:blipFill>
          <a:blip r:embed="rId2"/>
          <a:srcRect/>
          <a:stretch>
            <a:fillRect/>
          </a:stretch>
        </p:blipFill>
        <p:spPr bwMode="auto">
          <a:xfrm>
            <a:off x="228600" y="685800"/>
            <a:ext cx="8740775"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89. Solved Problem :: Sales and Stock Statement Billing Valuation not wants to consider Free Qty.</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90. Solved Problem :: Product Detail Report &gt;&gt; when Report Group on 'Lot', then in detail section it is showing column Batch and Color if they applied on product.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91. Solved Problem :: Issue Location Transfer &gt;&gt; Collect Expiry Data &gt;&gt; fetch expiry data according to location series and transfer on selected Location .</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92. Solved Problem :: </a:t>
            </a:r>
            <a:r>
              <a:rPr lang="en-US" sz="2000" dirty="0" err="1" smtClean="0">
                <a:solidFill>
                  <a:srgbClr val="000000"/>
                </a:solidFill>
                <a:latin typeface="Calibri" charset="0"/>
              </a:rPr>
              <a:t>DashBoard</a:t>
            </a:r>
            <a:r>
              <a:rPr lang="en-US" sz="2000" dirty="0" smtClean="0">
                <a:solidFill>
                  <a:srgbClr val="000000"/>
                </a:solidFill>
                <a:latin typeface="Calibri" charset="0"/>
              </a:rPr>
              <a:t> on Background Thread.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93. Solved Problem :: In Purchase invoice,  Unique id Generates automatically according to next maximum number with prefix UID.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94. Solved Problem :: Wants to Print Barcode wise Unique ID.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95. solved Problem :: Restore Grid Layout not working on Unique ID (Purchase Invoice)</a:t>
            </a:r>
          </a:p>
          <a:p>
            <a:pPr hangingPunct="1">
              <a:lnSpc>
                <a:spcPct val="100000"/>
              </a:lnSpc>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96. Solved Problem :: Print Barcode &gt;&gt; Unique ID product barcode printing was not correct.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97. Solved Problem :: Stock Detail &gt;&gt; Report different when Select As On Date and keeping date blank.</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98. Solved Problem :: New Database Update &gt;&gt; Error rectified in case new data creation.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99. Solved Problem :: If product scan in F5, it was generating new lot(SKU definition is lot).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100. Solved Problem :: If in table </a:t>
            </a:r>
            <a:r>
              <a:rPr lang="en-US" sz="2000" dirty="0" err="1" smtClean="0">
                <a:solidFill>
                  <a:srgbClr val="000000"/>
                </a:solidFill>
                <a:latin typeface="Calibri" charset="0"/>
              </a:rPr>
              <a:t>tblSalesInv_dtl</a:t>
            </a:r>
            <a:r>
              <a:rPr lang="en-US" sz="2000" dirty="0" smtClean="0">
                <a:solidFill>
                  <a:srgbClr val="000000"/>
                </a:solidFill>
                <a:latin typeface="Calibri" charset="0"/>
              </a:rPr>
              <a:t> has NULL in unique id column that particular invoice if we edit and convert to draft then it is giving error.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101. Solved Problem :: Now Lot Remarks are coming in all transaction.</a:t>
            </a:r>
            <a:endParaRPr lang="en-US" sz="20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102. Solved Problem :: Wants to import remark of detail when import Sales\Branch Transfer In.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103. Solved Problem :: Sales Order clear in Sales </a:t>
            </a:r>
            <a:r>
              <a:rPr lang="en-US" sz="2000" dirty="0" err="1" smtClean="0">
                <a:solidFill>
                  <a:srgbClr val="000000"/>
                </a:solidFill>
                <a:latin typeface="Calibri" charset="0"/>
              </a:rPr>
              <a:t>Challan</a:t>
            </a:r>
            <a:r>
              <a:rPr lang="en-US" sz="2000" dirty="0" smtClean="0">
                <a:solidFill>
                  <a:srgbClr val="000000"/>
                </a:solidFill>
                <a:latin typeface="Calibri" charset="0"/>
              </a:rPr>
              <a:t> and sales </a:t>
            </a:r>
            <a:r>
              <a:rPr lang="en-US" sz="2000" dirty="0" err="1" smtClean="0">
                <a:solidFill>
                  <a:srgbClr val="000000"/>
                </a:solidFill>
                <a:latin typeface="Calibri" charset="0"/>
              </a:rPr>
              <a:t>Challan</a:t>
            </a:r>
            <a:r>
              <a:rPr lang="en-US" sz="2000" dirty="0" smtClean="0">
                <a:solidFill>
                  <a:srgbClr val="000000"/>
                </a:solidFill>
                <a:latin typeface="Calibri" charset="0"/>
              </a:rPr>
              <a:t> clear in Sales Invoice, it deduct twice from sales order and due qty becomes negative.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104. Solved Problem :: Sales Order status report misbehaving(summary and detail) incase order cancel through order verification.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105. Solved Problem :: </a:t>
            </a:r>
            <a:r>
              <a:rPr lang="en-US" sz="2000" dirty="0" err="1" smtClean="0">
                <a:solidFill>
                  <a:srgbClr val="000000"/>
                </a:solidFill>
                <a:latin typeface="Calibri" charset="0"/>
              </a:rPr>
              <a:t>ReOrder</a:t>
            </a:r>
            <a:r>
              <a:rPr lang="en-US" sz="2000" dirty="0" smtClean="0">
                <a:solidFill>
                  <a:srgbClr val="000000"/>
                </a:solidFill>
                <a:latin typeface="Calibri" charset="0"/>
              </a:rPr>
              <a:t> Report not working properly with vendor selection.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106. Solved Problem :: Purchase Invoice, on change expiry date it is giving Casting Error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107. Solved Problem :: Daily Sales and Purchase Report giving error while series wise checkbox not checked.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108. Solved Problem :: Company Name and Current Year is not showing properly in Header.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109. Solved Problem :: Lot Remarks not coming in Sales Return and Sales Credit Note in case Select Sales Invoice.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110. Solved Problem :: Dynamic Form Issue :: Select Record from Grid for edit on form,  Click on new option for new entry on form it will clear data for new entry but  if you click on refresh option again, it will pick previous entry which we edit.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111. Solved Problem :: Employee Code Not Working in Checked By Field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112. Solved Problem :: Report Purchase Return Status and Sales Return Status, if report type is Detail then it won't show Adjusted data those are adjusted through Invoice.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113. Solved Problem :: Stock Date not update proper in case Receive Issue Location Transfer and then edit date.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114. Solved Problem :: Refer By duplicates, when refer by Select in Price Disc/Ref same refer by entered while selecting drop down and it does not match with existing refer by So(auto create) the same. </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115. Solved Problem :: Error is coming on save Product Master in case of using Dynamic Form on Product Master.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116. Solved Problem :: In Sales Invoice on Customer Selection it is showing error if Customer information "</a:t>
            </a:r>
            <a:r>
              <a:rPr lang="en-US" sz="2000" dirty="0" err="1" smtClean="0">
                <a:solidFill>
                  <a:srgbClr val="000000"/>
                </a:solidFill>
                <a:latin typeface="Calibri" charset="0"/>
              </a:rPr>
              <a:t>Address+Station+PinCode+Email+Fax+Phone</a:t>
            </a:r>
            <a:r>
              <a:rPr lang="en-US" sz="2000" dirty="0" smtClean="0">
                <a:solidFill>
                  <a:srgbClr val="000000"/>
                </a:solidFill>
                <a:latin typeface="Calibri" charset="0"/>
              </a:rPr>
              <a:t>" length exceed 400 characters. </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117. Solved Problem :: In Dynamic Form printing format [_</a:t>
            </a:r>
            <a:r>
              <a:rPr lang="en-US" sz="2000" dirty="0" err="1" smtClean="0">
                <a:solidFill>
                  <a:srgbClr val="000000"/>
                </a:solidFill>
                <a:latin typeface="Calibri" charset="0"/>
              </a:rPr>
              <a:t>Getdata</a:t>
            </a:r>
            <a:r>
              <a:rPr lang="en-US" sz="2000" dirty="0" smtClean="0">
                <a:solidFill>
                  <a:srgbClr val="000000"/>
                </a:solidFill>
                <a:latin typeface="Calibri" charset="0"/>
              </a:rPr>
              <a:t>] Variables not working, In case of we have get query and update query on dynamic form.</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118. Solved Problem :: Problem is that value of @ID is not going refresh in case of edit record and then use of new options.</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119. Solved Problem :: Schedule issue auto run again after 15 min.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120. Solved Problem :: Showing Pending </a:t>
            </a:r>
            <a:r>
              <a:rPr lang="en-US" sz="2000" dirty="0" err="1" smtClean="0">
                <a:solidFill>
                  <a:srgbClr val="000000"/>
                </a:solidFill>
                <a:latin typeface="Calibri" charset="0"/>
              </a:rPr>
              <a:t>Challan</a:t>
            </a:r>
            <a:r>
              <a:rPr lang="en-US" sz="2000" dirty="0" smtClean="0">
                <a:solidFill>
                  <a:srgbClr val="000000"/>
                </a:solidFill>
                <a:latin typeface="Calibri" charset="0"/>
              </a:rPr>
              <a:t> after clear in some cases.</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121. Solved Problem :: Problem in reconcile in case IMEI No. have CHAR(10) and CHAR(13)</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122. Solved Problem :: Sales Credit Note Save without Payment Mode.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123.Solved Problem :: Adjustment Column Vanished from Journal Voucher.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124. Solved Problem :: Wants Barcode Default in barcode field in case scan product in Branch </a:t>
            </a:r>
            <a:r>
              <a:rPr lang="en-US" sz="2000" dirty="0" err="1" smtClean="0">
                <a:solidFill>
                  <a:srgbClr val="000000"/>
                </a:solidFill>
                <a:latin typeface="Calibri" charset="0"/>
              </a:rPr>
              <a:t>TransferIn</a:t>
            </a:r>
            <a:endParaRPr lang="en-US" sz="2000" dirty="0" smtClean="0">
              <a:solidFill>
                <a:srgbClr val="000000"/>
              </a:solidFill>
              <a:latin typeface="Calibri" charset="0"/>
            </a:endParaRP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125. Solved Problem :: In Purchase Invoice "Empty Batch" message coming while select product and move to next row of grid.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126. Solved Problem :: In case Cancel Transaction, Its Date Modified not updated and also no record in Log Table.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127. Solved Problem :: When show calendar on desktop, it creates folder and then not allow to remove Calendar.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128. Solved Problem :: Wants Party account name in Payments &gt;&gt; PDC To Cleared.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129. Solved Problem :: </a:t>
            </a:r>
            <a:r>
              <a:rPr lang="en-US" sz="2000" dirty="0" err="1" smtClean="0">
                <a:solidFill>
                  <a:srgbClr val="000000"/>
                </a:solidFill>
                <a:latin typeface="Calibri" charset="0"/>
              </a:rPr>
              <a:t>ConnectFormID</a:t>
            </a:r>
            <a:r>
              <a:rPr lang="en-US" sz="2000" dirty="0" smtClean="0">
                <a:solidFill>
                  <a:srgbClr val="000000"/>
                </a:solidFill>
                <a:latin typeface="Calibri" charset="0"/>
              </a:rPr>
              <a:t> in </a:t>
            </a:r>
            <a:r>
              <a:rPr lang="en-US" sz="2000" dirty="0" err="1" smtClean="0">
                <a:solidFill>
                  <a:srgbClr val="000000"/>
                </a:solidFill>
                <a:latin typeface="Calibri" charset="0"/>
              </a:rPr>
              <a:t>tblDynamicForm_Dtl</a:t>
            </a:r>
            <a:r>
              <a:rPr lang="en-US" sz="2000" dirty="0" smtClean="0">
                <a:solidFill>
                  <a:srgbClr val="000000"/>
                </a:solidFill>
                <a:latin typeface="Calibri" charset="0"/>
              </a:rPr>
              <a:t> not coming proper in case Export Dynamic form and import same in other database on same version.</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130. Solved Problem :: Initial Query not working on form in case we have parameter form with dynamic form and form type is "T".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131. Solved Problem :: Wants to send single message in case select all from contact(Customer and Account both having Mobile No.)</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132. Solved Problem :: Customer Address with consolidate Size approx 500, working fine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133. Solved Problem :: Discontinue Customer is now coming in Receipts</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134. Solved Problem :: Restaurant(Touch Screen UI), now showing rate according to define in Billing Rate.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135. Solved Problem :: Now </a:t>
            </a:r>
            <a:r>
              <a:rPr lang="en-US" sz="2000" dirty="0" err="1" smtClean="0">
                <a:solidFill>
                  <a:srgbClr val="000000"/>
                </a:solidFill>
                <a:latin typeface="Calibri" charset="0"/>
              </a:rPr>
              <a:t>RetailGraph</a:t>
            </a:r>
            <a:r>
              <a:rPr lang="en-US" sz="2000" dirty="0" smtClean="0">
                <a:solidFill>
                  <a:srgbClr val="000000"/>
                </a:solidFill>
                <a:latin typeface="Calibri" charset="0"/>
              </a:rPr>
              <a:t> compatible with Local DB, SQL2012 and SQL Azure.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136. Solved Problem :: Purchase Return &gt;&gt; Fetching stock from Non Saleable Stock, showing correct Expiry Date.</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137. Solved Problem :: Daily Sales Report and Daily Purchase Report, we disable Set Grid Layout since it is not required on this report and it is creating disturbing report.</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138. Solved Problem :: Showing another version already install</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139. Solved Problem :: Showing error in deploying 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140. Solved Problem :: Showing error in receipt entry in case use of Bank Account in Account Field.</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141. Solved Problem :: Showing error in purchase invoice in case use Backspace to remove Vendor.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142. Solved Problem :: Showing error in Export/Import in case use Backspace to remove Vendor.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143. Solved Problem :: Showing Last Invoice no. in log in case of cancel.</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144. Solved Problem :: Export/Import &gt;&gt; Import CSV file giving Casting error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145. Solved Problem :: Export/Import Purchase &gt;&gt; Import CSV showing Error when Purchase Discount is given in discount master</a:t>
            </a:r>
          </a:p>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146. Solved Problem :: Export/Import Purchase &gt;&gt; Import CSV Import only Single Product when Product List is Optimized on Alias in System Defaults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2319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Problems rectified in different versions are ………..</a:t>
            </a:r>
            <a:br>
              <a:rPr lang="en-US" sz="2400" b="1" dirty="0" smtClean="0"/>
            </a:br>
            <a:endParaRPr lang="en-US" sz="2400" b="1" dirty="0" smtClean="0"/>
          </a:p>
        </p:txBody>
      </p:sp>
      <p:sp>
        <p:nvSpPr>
          <p:cNvPr id="17411" name="Text Box 2"/>
          <p:cNvSpPr txBox="1">
            <a:spLocks noChangeArrowheads="1"/>
          </p:cNvSpPr>
          <p:nvPr/>
        </p:nvSpPr>
        <p:spPr bwMode="auto">
          <a:xfrm>
            <a:off x="471488" y="1162050"/>
            <a:ext cx="8229600" cy="5421313"/>
          </a:xfrm>
          <a:prstGeom prst="rect">
            <a:avLst/>
          </a:prstGeom>
          <a:noFill/>
          <a:ln w="9525">
            <a:noFill/>
            <a:round/>
            <a:headEnd/>
            <a:tailEnd/>
          </a:ln>
        </p:spPr>
        <p:txBody>
          <a:bodyPr lIns="90000" tIns="45000" rIns="90000" bIns="45000"/>
          <a:lstStyle/>
          <a:p>
            <a:pPr>
              <a:spcBef>
                <a:spcPts val="638"/>
              </a:spcBef>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alibri" charset="0"/>
              </a:rPr>
              <a:t>147. Solved Problem :: Stock Location not assign Proper in Purchase Return while select Expired/Damaged Return Type.4. Solved Problem :: Showing error in purchase invoice in case use Backspace to remove Vendor.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209550"/>
            <a:ext cx="7769225" cy="704850"/>
          </a:xfrm>
        </p:spPr>
        <p:txBody>
          <a:bodyPr/>
          <a:lstStyle/>
          <a:p>
            <a:pPr algn="ctr" eaLnBrk="1" hangingPunct="1"/>
            <a:r>
              <a:rPr lang="en-US" sz="1800" smtClean="0"/>
              <a:t>Unique ID Column in Stock Detail &amp; Stock Ageing Report</a:t>
            </a:r>
          </a:p>
        </p:txBody>
      </p:sp>
      <p:pic>
        <p:nvPicPr>
          <p:cNvPr id="5123" name="Picture 4" descr="stk_detail_Uni.png"/>
          <p:cNvPicPr>
            <a:picLocks noChangeAspect="1"/>
          </p:cNvPicPr>
          <p:nvPr/>
        </p:nvPicPr>
        <p:blipFill>
          <a:blip r:embed="rId2"/>
          <a:srcRect/>
          <a:stretch>
            <a:fillRect/>
          </a:stretch>
        </p:blipFill>
        <p:spPr bwMode="auto">
          <a:xfrm>
            <a:off x="0" y="685800"/>
            <a:ext cx="7153275" cy="4572000"/>
          </a:xfrm>
          <a:prstGeom prst="rect">
            <a:avLst/>
          </a:prstGeom>
          <a:noFill/>
          <a:ln w="9525">
            <a:noFill/>
            <a:miter lim="800000"/>
            <a:headEnd/>
            <a:tailEnd/>
          </a:ln>
        </p:spPr>
      </p:pic>
      <p:pic>
        <p:nvPicPr>
          <p:cNvPr id="5124" name="Picture 5" descr="stockageingUniqID.png"/>
          <p:cNvPicPr>
            <a:picLocks noChangeAspect="1"/>
          </p:cNvPicPr>
          <p:nvPr/>
        </p:nvPicPr>
        <p:blipFill>
          <a:blip r:embed="rId3"/>
          <a:srcRect/>
          <a:stretch>
            <a:fillRect/>
          </a:stretch>
        </p:blipFill>
        <p:spPr bwMode="auto">
          <a:xfrm>
            <a:off x="2286000" y="2447925"/>
            <a:ext cx="68580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5425"/>
            <a:ext cx="7769225" cy="536575"/>
          </a:xfrm>
        </p:spPr>
        <p:txBody>
          <a:bodyPr>
            <a:normAutofit fontScale="90000"/>
          </a:bodyPr>
          <a:lstStyle/>
          <a:p>
            <a:pPr algn="ctr" eaLnBrk="1" hangingPunct="1"/>
            <a:r>
              <a:rPr lang="en-US" sz="1800" smtClean="0"/>
              <a:t>Schedule Option for Analysis Report, this will work only with reports having Analysis Tab</a:t>
            </a:r>
          </a:p>
        </p:txBody>
      </p:sp>
      <p:pic>
        <p:nvPicPr>
          <p:cNvPr id="6147" name="Picture 4" descr="Schedule_StkDtl.png"/>
          <p:cNvPicPr>
            <a:picLocks noChangeAspect="1"/>
          </p:cNvPicPr>
          <p:nvPr/>
        </p:nvPicPr>
        <p:blipFill>
          <a:blip r:embed="rId2"/>
          <a:srcRect/>
          <a:stretch>
            <a:fillRect/>
          </a:stretch>
        </p:blipFill>
        <p:spPr bwMode="auto">
          <a:xfrm>
            <a:off x="704850" y="1119188"/>
            <a:ext cx="773430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5425"/>
            <a:ext cx="7769225" cy="384175"/>
          </a:xfrm>
        </p:spPr>
        <p:txBody>
          <a:bodyPr>
            <a:normAutofit fontScale="90000"/>
          </a:bodyPr>
          <a:lstStyle/>
          <a:p>
            <a:pPr algn="ctr" eaLnBrk="1" hangingPunct="1"/>
            <a:r>
              <a:rPr lang="en-US" sz="1800" smtClean="0"/>
              <a:t>Remarks Column in Issue Location Transfer in Browser (Alt+E ) and in </a:t>
            </a:r>
            <a:br>
              <a:rPr lang="en-US" sz="1800" smtClean="0"/>
            </a:br>
            <a:r>
              <a:rPr lang="en-US" sz="1800" smtClean="0"/>
              <a:t> Stock  Transfer Report</a:t>
            </a:r>
            <a:br>
              <a:rPr lang="en-US" sz="1800" smtClean="0"/>
            </a:br>
            <a:endParaRPr lang="en-US" sz="1800" smtClean="0"/>
          </a:p>
        </p:txBody>
      </p:sp>
      <p:pic>
        <p:nvPicPr>
          <p:cNvPr id="7171" name="Picture 4" descr="issue_loc_tr.png"/>
          <p:cNvPicPr>
            <a:picLocks noChangeAspect="1"/>
          </p:cNvPicPr>
          <p:nvPr/>
        </p:nvPicPr>
        <p:blipFill>
          <a:blip r:embed="rId2"/>
          <a:srcRect/>
          <a:stretch>
            <a:fillRect/>
          </a:stretch>
        </p:blipFill>
        <p:spPr bwMode="auto">
          <a:xfrm>
            <a:off x="609600" y="1295400"/>
            <a:ext cx="7208838" cy="1428750"/>
          </a:xfrm>
          <a:prstGeom prst="rect">
            <a:avLst/>
          </a:prstGeom>
          <a:noFill/>
          <a:ln w="9525">
            <a:noFill/>
            <a:miter lim="800000"/>
            <a:headEnd/>
            <a:tailEnd/>
          </a:ln>
        </p:spPr>
      </p:pic>
      <p:pic>
        <p:nvPicPr>
          <p:cNvPr id="7172" name="Picture 5" descr="stock_tr_Remarks.png"/>
          <p:cNvPicPr>
            <a:picLocks noChangeAspect="1"/>
          </p:cNvPicPr>
          <p:nvPr/>
        </p:nvPicPr>
        <p:blipFill>
          <a:blip r:embed="rId3"/>
          <a:srcRect/>
          <a:stretch>
            <a:fillRect/>
          </a:stretch>
        </p:blipFill>
        <p:spPr bwMode="auto">
          <a:xfrm>
            <a:off x="1371600" y="2895600"/>
            <a:ext cx="7218363"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5425"/>
            <a:ext cx="7769225" cy="612775"/>
          </a:xfrm>
        </p:spPr>
        <p:txBody>
          <a:bodyPr/>
          <a:lstStyle/>
          <a:p>
            <a:pPr algn="ctr" eaLnBrk="1" hangingPunct="1"/>
            <a:r>
              <a:rPr lang="en-US" sz="1800" smtClean="0"/>
              <a:t>Option to Allow Only Approved Vendor in Order Book</a:t>
            </a:r>
          </a:p>
        </p:txBody>
      </p:sp>
      <p:pic>
        <p:nvPicPr>
          <p:cNvPr id="8195" name="Picture 3" descr="OrderBook_allowedVendor.png"/>
          <p:cNvPicPr>
            <a:picLocks noChangeAspect="1"/>
          </p:cNvPicPr>
          <p:nvPr/>
        </p:nvPicPr>
        <p:blipFill>
          <a:blip r:embed="rId2"/>
          <a:srcRect/>
          <a:stretch>
            <a:fillRect/>
          </a:stretch>
        </p:blipFill>
        <p:spPr bwMode="auto">
          <a:xfrm>
            <a:off x="938213" y="1085850"/>
            <a:ext cx="7267575" cy="4686300"/>
          </a:xfrm>
          <a:prstGeom prst="rect">
            <a:avLst/>
          </a:prstGeom>
          <a:noFill/>
          <a:ln w="9525">
            <a:noFill/>
            <a:miter lim="800000"/>
            <a:headEnd/>
            <a:tailEnd/>
          </a:ln>
        </p:spPr>
      </p:pic>
      <p:cxnSp>
        <p:nvCxnSpPr>
          <p:cNvPr id="8196" name="Straight Arrow Connector 5"/>
          <p:cNvCxnSpPr>
            <a:cxnSpLocks noChangeShapeType="1"/>
          </p:cNvCxnSpPr>
          <p:nvPr/>
        </p:nvCxnSpPr>
        <p:spPr bwMode="auto">
          <a:xfrm flipV="1">
            <a:off x="1905000" y="2438400"/>
            <a:ext cx="533400" cy="76200"/>
          </a:xfrm>
          <a:prstGeom prst="straightConnector1">
            <a:avLst/>
          </a:prstGeom>
          <a:noFill/>
          <a:ln w="9525" algn="ctr">
            <a:solidFill>
              <a:schemeClr val="tx1"/>
            </a:solidFill>
            <a:round/>
            <a:headEnd/>
            <a:tailEnd type="arrow" w="med" len="med"/>
          </a:ln>
        </p:spPr>
      </p:cxnSp>
      <p:cxnSp>
        <p:nvCxnSpPr>
          <p:cNvPr id="8197" name="Straight Arrow Connector 8"/>
          <p:cNvCxnSpPr>
            <a:cxnSpLocks noChangeShapeType="1"/>
          </p:cNvCxnSpPr>
          <p:nvPr/>
        </p:nvCxnSpPr>
        <p:spPr bwMode="auto">
          <a:xfrm rot="16200000" flipV="1">
            <a:off x="5257800" y="3810000"/>
            <a:ext cx="914400" cy="6096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69225" cy="533400"/>
          </a:xfrm>
        </p:spPr>
        <p:txBody>
          <a:bodyPr/>
          <a:lstStyle/>
          <a:p>
            <a:pPr algn="ctr" eaLnBrk="1" hangingPunct="1"/>
            <a:r>
              <a:rPr lang="en-US" sz="1800" smtClean="0"/>
              <a:t>Week column in Reports as shown below in Sales Transaction Report</a:t>
            </a:r>
          </a:p>
        </p:txBody>
      </p:sp>
      <p:pic>
        <p:nvPicPr>
          <p:cNvPr id="9219" name="Picture 4" descr="week_column_rpt.png"/>
          <p:cNvPicPr>
            <a:picLocks noChangeAspect="1"/>
          </p:cNvPicPr>
          <p:nvPr/>
        </p:nvPicPr>
        <p:blipFill>
          <a:blip r:embed="rId2"/>
          <a:srcRect/>
          <a:stretch>
            <a:fillRect/>
          </a:stretch>
        </p:blipFill>
        <p:spPr bwMode="auto">
          <a:xfrm>
            <a:off x="2362200" y="1071563"/>
            <a:ext cx="44196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225425"/>
            <a:ext cx="7769225" cy="688975"/>
          </a:xfrm>
        </p:spPr>
        <p:txBody>
          <a:bodyPr/>
          <a:lstStyle/>
          <a:p>
            <a:pPr algn="ctr" eaLnBrk="1" hangingPunct="1"/>
            <a:r>
              <a:rPr lang="en-US" sz="1800" smtClean="0"/>
              <a:t>To change Rate  of all Lots of particular Barcode</a:t>
            </a:r>
          </a:p>
        </p:txBody>
      </p:sp>
      <p:pic>
        <p:nvPicPr>
          <p:cNvPr id="10243" name="Picture 4" descr="Barcode_Lot_Rate_change.png"/>
          <p:cNvPicPr>
            <a:picLocks noChangeAspect="1"/>
          </p:cNvPicPr>
          <p:nvPr/>
        </p:nvPicPr>
        <p:blipFill>
          <a:blip r:embed="rId2"/>
          <a:srcRect/>
          <a:stretch>
            <a:fillRect/>
          </a:stretch>
        </p:blipFill>
        <p:spPr bwMode="auto">
          <a:xfrm>
            <a:off x="947738" y="1562100"/>
            <a:ext cx="72485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2948</Words>
  <Application>Microsoft Office PowerPoint</Application>
  <PresentationFormat>On-screen Show (4:3)</PresentationFormat>
  <Paragraphs>213</Paragraphs>
  <Slides>39</Slides>
  <Notes>24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RetailGraph</vt:lpstr>
      <vt:lpstr>Retail Graph 3.0.00.12</vt:lpstr>
      <vt:lpstr>Contra Voucher Option.</vt:lpstr>
      <vt:lpstr>Unique ID Column in Stock Detail &amp; Stock Ageing Report</vt:lpstr>
      <vt:lpstr>Schedule Option for Analysis Report, this will work only with reports having Analysis Tab</vt:lpstr>
      <vt:lpstr>Remarks Column in Issue Location Transfer in Browser (Alt+E ) and in   Stock  Transfer Report </vt:lpstr>
      <vt:lpstr>Option to Allow Only Approved Vendor in Order Book</vt:lpstr>
      <vt:lpstr>Week column in Reports as shown below in Sales Transaction Report</vt:lpstr>
      <vt:lpstr>To change Rate  of all Lots of particular Barcode</vt:lpstr>
      <vt:lpstr>Wants to consider Multi Character in Series Prefix for Customer </vt:lpstr>
      <vt:lpstr>Retail Graph 3.0.00.19</vt:lpstr>
      <vt:lpstr>Performa Invoice option in Product wise Sales And Sales Transaction Report</vt:lpstr>
      <vt:lpstr>Option to lock Vendor Name and Series at Branch While Import Transaction </vt:lpstr>
      <vt:lpstr>Not wants discontinue customer in Sales Return Now we have option in System Default &gt; RetailGSetting &gt; checkbox for "Allow discontinue customer"</vt:lpstr>
      <vt:lpstr>Wants to enter discount slab with using invoice value option in Promotion Master, Now for multiple slab then need to create multiple promotion, System will pick appropriate promotion </vt:lpstr>
      <vt:lpstr>Now user can print Barcode (no. of Labels) according to the requirement.</vt:lpstr>
      <vt:lpstr>  In standing order we have introduce one column i.e. "Mul. By No. of Days", its a check box which allows whether to multiple no. of days with qty or not. On Sales Invoice it is prompt for number of days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lpstr>Problems rectified in different versions are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RetailGraph</dc:title>
  <dc:creator>diksha-pc</dc:creator>
  <cp:lastModifiedBy>diksha-pc</cp:lastModifiedBy>
  <cp:revision>18</cp:revision>
  <dcterms:created xsi:type="dcterms:W3CDTF">2015-05-13T09:49:29Z</dcterms:created>
  <dcterms:modified xsi:type="dcterms:W3CDTF">2015-05-13T11:46:35Z</dcterms:modified>
</cp:coreProperties>
</file>